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423" r:id="rId2"/>
    <p:sldId id="530" r:id="rId3"/>
    <p:sldId id="526" r:id="rId4"/>
    <p:sldId id="528" r:id="rId5"/>
    <p:sldId id="529" r:id="rId6"/>
    <p:sldId id="527" r:id="rId7"/>
    <p:sldId id="499" r:id="rId8"/>
    <p:sldId id="500" r:id="rId9"/>
    <p:sldId id="430" r:id="rId10"/>
    <p:sldId id="431" r:id="rId11"/>
    <p:sldId id="498" r:id="rId12"/>
    <p:sldId id="533" r:id="rId13"/>
    <p:sldId id="506" r:id="rId14"/>
    <p:sldId id="531" r:id="rId15"/>
    <p:sldId id="532" r:id="rId16"/>
    <p:sldId id="505" r:id="rId17"/>
    <p:sldId id="535" r:id="rId18"/>
    <p:sldId id="536" r:id="rId19"/>
    <p:sldId id="537" r:id="rId20"/>
    <p:sldId id="538" r:id="rId21"/>
    <p:sldId id="432" r:id="rId22"/>
    <p:sldId id="514" r:id="rId23"/>
    <p:sldId id="544" r:id="rId24"/>
    <p:sldId id="517" r:id="rId25"/>
    <p:sldId id="443" r:id="rId26"/>
    <p:sldId id="541" r:id="rId27"/>
    <p:sldId id="456" r:id="rId28"/>
    <p:sldId id="485" r:id="rId29"/>
    <p:sldId id="441" r:id="rId30"/>
    <p:sldId id="457" r:id="rId31"/>
    <p:sldId id="461" r:id="rId32"/>
    <p:sldId id="543" r:id="rId33"/>
    <p:sldId id="519" r:id="rId34"/>
    <p:sldId id="518" r:id="rId35"/>
    <p:sldId id="546" r:id="rId36"/>
    <p:sldId id="551" r:id="rId37"/>
    <p:sldId id="539" r:id="rId38"/>
    <p:sldId id="521" r:id="rId39"/>
    <p:sldId id="540" r:id="rId40"/>
    <p:sldId id="549" r:id="rId41"/>
    <p:sldId id="477" r:id="rId42"/>
    <p:sldId id="550" r:id="rId43"/>
    <p:sldId id="468" r:id="rId4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3371" autoAdjust="0"/>
  </p:normalViewPr>
  <p:slideViewPr>
    <p:cSldViewPr snapToGrid="0">
      <p:cViewPr varScale="1">
        <p:scale>
          <a:sx n="65" d="100"/>
          <a:sy n="65" d="100"/>
        </p:scale>
        <p:origin x="852" y="6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EA6F30-B11C-4886-936F-76007EA5BD02}" type="doc">
      <dgm:prSet loTypeId="urn:microsoft.com/office/officeart/2005/8/layout/radial6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2C3246-A431-49BC-971F-B7E716FA6B27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 smtClean="0"/>
        </a:p>
        <a:p>
          <a:r>
            <a:rPr lang="ru-RU" dirty="0" smtClean="0"/>
            <a:t>ребенок</a:t>
          </a:r>
          <a:endParaRPr lang="ru-RU" dirty="0"/>
        </a:p>
      </dgm:t>
    </dgm:pt>
    <dgm:pt modelId="{BCA261EB-A28E-4EF2-BC51-B42CEFA74ADC}" type="parTrans" cxnId="{56A5C256-483D-4E65-8E9B-690DA256EBA9}">
      <dgm:prSet/>
      <dgm:spPr/>
      <dgm:t>
        <a:bodyPr/>
        <a:lstStyle/>
        <a:p>
          <a:endParaRPr lang="ru-RU"/>
        </a:p>
      </dgm:t>
    </dgm:pt>
    <dgm:pt modelId="{AC494B0F-266F-4511-98CF-68A4AAB5F949}" type="sibTrans" cxnId="{56A5C256-483D-4E65-8E9B-690DA256EBA9}">
      <dgm:prSet/>
      <dgm:spPr/>
      <dgm:t>
        <a:bodyPr/>
        <a:lstStyle/>
        <a:p>
          <a:endParaRPr lang="ru-RU"/>
        </a:p>
      </dgm:t>
    </dgm:pt>
    <dgm:pt modelId="{1619DA40-9669-4D15-AF84-29C64FECC1E3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КДН и ЗП</a:t>
          </a:r>
          <a:endParaRPr lang="ru-RU" b="1" dirty="0">
            <a:solidFill>
              <a:schemeClr val="bg1"/>
            </a:solidFill>
          </a:endParaRPr>
        </a:p>
      </dgm:t>
    </dgm:pt>
    <dgm:pt modelId="{39C54F73-9709-42BB-B250-EAB333E5B397}" type="parTrans" cxnId="{AE6950DD-CBA5-48CD-AE87-CBD4A503AFD6}">
      <dgm:prSet/>
      <dgm:spPr/>
      <dgm:t>
        <a:bodyPr/>
        <a:lstStyle/>
        <a:p>
          <a:endParaRPr lang="ru-RU"/>
        </a:p>
      </dgm:t>
    </dgm:pt>
    <dgm:pt modelId="{C0C73A8A-1F4D-4F4C-917A-8142F66B7C42}" type="sibTrans" cxnId="{AE6950DD-CBA5-48CD-AE87-CBD4A503AFD6}">
      <dgm:prSet/>
      <dgm:spPr/>
      <dgm:t>
        <a:bodyPr/>
        <a:lstStyle/>
        <a:p>
          <a:endParaRPr lang="ru-RU"/>
        </a:p>
      </dgm:t>
    </dgm:pt>
    <dgm:pt modelId="{40E2E8B4-4F1F-460E-B474-B1FC2D4BC1F7}">
      <dgm:prSet phldrT="[Текст]"/>
      <dgm:spPr/>
      <dgm:t>
        <a:bodyPr/>
        <a:lstStyle/>
        <a:p>
          <a:r>
            <a:rPr lang="ru-RU" b="1" dirty="0" smtClean="0"/>
            <a:t>У(О)ВД</a:t>
          </a:r>
          <a:endParaRPr lang="ru-RU" dirty="0"/>
        </a:p>
      </dgm:t>
    </dgm:pt>
    <dgm:pt modelId="{4088366A-BF1C-4A50-947A-DD1E96D78029}" type="parTrans" cxnId="{07BDCCF8-FD76-4F67-AE75-A2CA88B24FF2}">
      <dgm:prSet/>
      <dgm:spPr/>
      <dgm:t>
        <a:bodyPr/>
        <a:lstStyle/>
        <a:p>
          <a:endParaRPr lang="ru-RU"/>
        </a:p>
      </dgm:t>
    </dgm:pt>
    <dgm:pt modelId="{F77C7704-BF32-485C-93B9-2A31D834D17E}" type="sibTrans" cxnId="{07BDCCF8-FD76-4F67-AE75-A2CA88B24FF2}">
      <dgm:prSet/>
      <dgm:spPr/>
      <dgm:t>
        <a:bodyPr/>
        <a:lstStyle/>
        <a:p>
          <a:endParaRPr lang="ru-RU"/>
        </a:p>
      </dgm:t>
    </dgm:pt>
    <dgm:pt modelId="{531FCD2E-2059-445F-A12B-747EE21A7AF4}">
      <dgm:prSet phldrT="[Текст]"/>
      <dgm:spPr/>
      <dgm:t>
        <a:bodyPr/>
        <a:lstStyle/>
        <a:p>
          <a:r>
            <a:rPr lang="ru-RU" b="1" dirty="0" smtClean="0"/>
            <a:t>ЦЗН</a:t>
          </a:r>
          <a:endParaRPr lang="ru-RU" b="1" dirty="0"/>
        </a:p>
      </dgm:t>
    </dgm:pt>
    <dgm:pt modelId="{63EBF1DF-BF93-44E9-9371-55A573AA298E}" type="parTrans" cxnId="{6CCD3697-9036-4F91-90EF-90E75A4F1F06}">
      <dgm:prSet/>
      <dgm:spPr/>
      <dgm:t>
        <a:bodyPr/>
        <a:lstStyle/>
        <a:p>
          <a:endParaRPr lang="ru-RU"/>
        </a:p>
      </dgm:t>
    </dgm:pt>
    <dgm:pt modelId="{6D8352BF-4744-4ED2-9B8B-1B63C7D32B20}" type="sibTrans" cxnId="{6CCD3697-9036-4F91-90EF-90E75A4F1F06}">
      <dgm:prSet/>
      <dgm:spPr/>
      <dgm:t>
        <a:bodyPr/>
        <a:lstStyle/>
        <a:p>
          <a:endParaRPr lang="ru-RU"/>
        </a:p>
      </dgm:t>
    </dgm:pt>
    <dgm:pt modelId="{3230873C-CA24-4773-99EB-C3E893EFCC03}">
      <dgm:prSet phldrT="[Текст]" custT="1"/>
      <dgm:spPr/>
      <dgm:t>
        <a:bodyPr/>
        <a:lstStyle/>
        <a:p>
          <a:r>
            <a:rPr lang="ru-RU" sz="1600" b="1" dirty="0" smtClean="0"/>
            <a:t>Образование</a:t>
          </a:r>
          <a:endParaRPr lang="ru-RU" sz="1600" b="1" dirty="0"/>
        </a:p>
      </dgm:t>
    </dgm:pt>
    <dgm:pt modelId="{098AD9FC-4556-4540-9826-775AB0D2F1AA}" type="parTrans" cxnId="{59789B75-043E-474A-8BD9-E91A4E968149}">
      <dgm:prSet/>
      <dgm:spPr/>
      <dgm:t>
        <a:bodyPr/>
        <a:lstStyle/>
        <a:p>
          <a:endParaRPr lang="ru-RU"/>
        </a:p>
      </dgm:t>
    </dgm:pt>
    <dgm:pt modelId="{D58BBEFF-8FAD-4B93-A270-4A3F3F1E037E}" type="sibTrans" cxnId="{59789B75-043E-474A-8BD9-E91A4E968149}">
      <dgm:prSet/>
      <dgm:spPr/>
      <dgm:t>
        <a:bodyPr/>
        <a:lstStyle/>
        <a:p>
          <a:endParaRPr lang="ru-RU"/>
        </a:p>
      </dgm:t>
    </dgm:pt>
    <dgm:pt modelId="{E763A5BF-1CE1-4EE8-9A81-904B08636A9D}">
      <dgm:prSet custT="1"/>
      <dgm:spPr/>
      <dgm:t>
        <a:bodyPr/>
        <a:lstStyle/>
        <a:p>
          <a:r>
            <a:rPr lang="ru-RU" sz="1500" b="1" dirty="0" smtClean="0"/>
            <a:t>Здравоохранение</a:t>
          </a:r>
          <a:endParaRPr lang="ru-RU" sz="1500" b="1" dirty="0"/>
        </a:p>
      </dgm:t>
    </dgm:pt>
    <dgm:pt modelId="{70E51F24-A1D5-4B88-A9EA-BFDA1BA358DC}" type="parTrans" cxnId="{76737C32-C22C-4FE7-9DBE-3B3CF8F536DE}">
      <dgm:prSet/>
      <dgm:spPr/>
      <dgm:t>
        <a:bodyPr/>
        <a:lstStyle/>
        <a:p>
          <a:endParaRPr lang="ru-RU"/>
        </a:p>
      </dgm:t>
    </dgm:pt>
    <dgm:pt modelId="{E575FDC5-0049-4B81-B96C-B0D53AF26EF0}" type="sibTrans" cxnId="{76737C32-C22C-4FE7-9DBE-3B3CF8F536DE}">
      <dgm:prSet/>
      <dgm:spPr/>
      <dgm:t>
        <a:bodyPr/>
        <a:lstStyle/>
        <a:p>
          <a:endParaRPr lang="ru-RU"/>
        </a:p>
      </dgm:t>
    </dgm:pt>
    <dgm:pt modelId="{AF88D6F9-6CAD-449B-B9DC-227D11162318}">
      <dgm:prSet/>
      <dgm:spPr/>
      <dgm:t>
        <a:bodyPr/>
        <a:lstStyle/>
        <a:p>
          <a:r>
            <a:rPr lang="ru-RU" b="1" dirty="0" smtClean="0"/>
            <a:t>УИИ</a:t>
          </a:r>
          <a:endParaRPr lang="ru-RU" b="1" dirty="0"/>
        </a:p>
      </dgm:t>
    </dgm:pt>
    <dgm:pt modelId="{C75E132C-333D-4FE4-A92F-ABDE7CF1C1CC}" type="parTrans" cxnId="{5C7DBA1E-FF9C-4E75-A40F-5DD1FE825E10}">
      <dgm:prSet/>
      <dgm:spPr/>
      <dgm:t>
        <a:bodyPr/>
        <a:lstStyle/>
        <a:p>
          <a:endParaRPr lang="ru-RU"/>
        </a:p>
      </dgm:t>
    </dgm:pt>
    <dgm:pt modelId="{D7F74ADE-3963-4712-A1FE-2CBC865E0DEF}" type="sibTrans" cxnId="{5C7DBA1E-FF9C-4E75-A40F-5DD1FE825E10}">
      <dgm:prSet/>
      <dgm:spPr/>
      <dgm:t>
        <a:bodyPr/>
        <a:lstStyle/>
        <a:p>
          <a:endParaRPr lang="ru-RU"/>
        </a:p>
      </dgm:t>
    </dgm:pt>
    <dgm:pt modelId="{5239C320-D138-4E92-BE56-A9C7FBCF4654}">
      <dgm:prSet/>
      <dgm:spPr/>
      <dgm:t>
        <a:bodyPr/>
        <a:lstStyle/>
        <a:p>
          <a:r>
            <a:rPr lang="ru-RU" b="1" dirty="0" smtClean="0"/>
            <a:t>Спорт и </a:t>
          </a:r>
          <a:br>
            <a:rPr lang="ru-RU" b="1" dirty="0" smtClean="0"/>
          </a:br>
          <a:r>
            <a:rPr lang="ru-RU" b="1" dirty="0" smtClean="0"/>
            <a:t>молодежная политика</a:t>
          </a:r>
          <a:endParaRPr lang="ru-RU" b="1" dirty="0"/>
        </a:p>
      </dgm:t>
    </dgm:pt>
    <dgm:pt modelId="{EE48BA70-41EF-4565-829C-A71CA46C77AD}" type="parTrans" cxnId="{A762E965-83A5-4C21-9A70-0BFCA1E3C532}">
      <dgm:prSet/>
      <dgm:spPr/>
      <dgm:t>
        <a:bodyPr/>
        <a:lstStyle/>
        <a:p>
          <a:endParaRPr lang="ru-RU"/>
        </a:p>
      </dgm:t>
    </dgm:pt>
    <dgm:pt modelId="{11D490BB-AEA4-4B90-BA91-86D2896CF755}" type="sibTrans" cxnId="{A762E965-83A5-4C21-9A70-0BFCA1E3C532}">
      <dgm:prSet/>
      <dgm:spPr/>
      <dgm:t>
        <a:bodyPr/>
        <a:lstStyle/>
        <a:p>
          <a:endParaRPr lang="ru-RU"/>
        </a:p>
      </dgm:t>
    </dgm:pt>
    <dgm:pt modelId="{F685FBCA-D92F-4C2B-BFDA-9A4DA62F1D19}">
      <dgm:prSet/>
      <dgm:spPr/>
      <dgm:t>
        <a:bodyPr/>
        <a:lstStyle/>
        <a:p>
          <a:r>
            <a:rPr lang="ru-RU" b="1" dirty="0" smtClean="0"/>
            <a:t>Культура</a:t>
          </a:r>
          <a:endParaRPr lang="ru-RU" b="1" dirty="0"/>
        </a:p>
      </dgm:t>
    </dgm:pt>
    <dgm:pt modelId="{64DBAC14-0EA8-4386-8851-0B5735BDB80E}" type="parTrans" cxnId="{B6AC6E8F-87ED-487F-AC89-8C9E12DD07DF}">
      <dgm:prSet/>
      <dgm:spPr/>
      <dgm:t>
        <a:bodyPr/>
        <a:lstStyle/>
        <a:p>
          <a:endParaRPr lang="ru-RU"/>
        </a:p>
      </dgm:t>
    </dgm:pt>
    <dgm:pt modelId="{24845E97-6E68-4046-A063-373C9A902F80}" type="sibTrans" cxnId="{B6AC6E8F-87ED-487F-AC89-8C9E12DD07DF}">
      <dgm:prSet/>
      <dgm:spPr/>
      <dgm:t>
        <a:bodyPr/>
        <a:lstStyle/>
        <a:p>
          <a:endParaRPr lang="ru-RU"/>
        </a:p>
      </dgm:t>
    </dgm:pt>
    <dgm:pt modelId="{D94CEB2A-B5DF-48A1-A74A-2ACBAAA0B1E2}">
      <dgm:prSet/>
      <dgm:spPr/>
      <dgm:t>
        <a:bodyPr/>
        <a:lstStyle/>
        <a:p>
          <a:r>
            <a:rPr lang="ru-RU" b="1" dirty="0" smtClean="0"/>
            <a:t>УСЗН</a:t>
          </a:r>
          <a:endParaRPr lang="ru-RU" b="1" dirty="0"/>
        </a:p>
      </dgm:t>
    </dgm:pt>
    <dgm:pt modelId="{250F3997-8281-4132-B6A8-052BDB74679C}" type="parTrans" cxnId="{AB8F7198-2FE7-4E7A-8741-EFCAA08B24D1}">
      <dgm:prSet/>
      <dgm:spPr/>
      <dgm:t>
        <a:bodyPr/>
        <a:lstStyle/>
        <a:p>
          <a:endParaRPr lang="ru-RU"/>
        </a:p>
      </dgm:t>
    </dgm:pt>
    <dgm:pt modelId="{89FDA8DE-8BB1-43AA-893C-4EA7ADF34031}" type="sibTrans" cxnId="{AB8F7198-2FE7-4E7A-8741-EFCAA08B24D1}">
      <dgm:prSet/>
      <dgm:spPr/>
      <dgm:t>
        <a:bodyPr/>
        <a:lstStyle/>
        <a:p>
          <a:endParaRPr lang="ru-RU"/>
        </a:p>
      </dgm:t>
    </dgm:pt>
    <dgm:pt modelId="{CE67497D-B1B3-4E23-8D5E-0BAC878172CD}" type="pres">
      <dgm:prSet presAssocID="{C6EA6F30-B11C-4886-936F-76007EA5BD0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9F46EE-16E4-4FC2-A6D1-2745CCD93988}" type="pres">
      <dgm:prSet presAssocID="{792C3246-A431-49BC-971F-B7E716FA6B27}" presName="centerShape" presStyleLbl="node0" presStyleIdx="0" presStyleCnt="1" custScaleX="237034" custScaleY="162325" custLinFactNeighborX="1185" custLinFactNeighborY="6728"/>
      <dgm:spPr/>
      <dgm:t>
        <a:bodyPr/>
        <a:lstStyle/>
        <a:p>
          <a:endParaRPr lang="ru-RU"/>
        </a:p>
      </dgm:t>
    </dgm:pt>
    <dgm:pt modelId="{8BA619B3-BE8C-4A93-B329-754DF30D799F}" type="pres">
      <dgm:prSet presAssocID="{1619DA40-9669-4D15-AF84-29C64FECC1E3}" presName="node" presStyleLbl="node1" presStyleIdx="0" presStyleCnt="9" custScaleX="223498" custScaleY="111655" custRadScaleRad="75226" custRadScaleInc="8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69B5E-71F7-4144-B5FD-BAD750333F62}" type="pres">
      <dgm:prSet presAssocID="{1619DA40-9669-4D15-AF84-29C64FECC1E3}" presName="dummy" presStyleCnt="0"/>
      <dgm:spPr/>
    </dgm:pt>
    <dgm:pt modelId="{84790C3F-7EB1-4C92-9F57-2B57E3D1598C}" type="pres">
      <dgm:prSet presAssocID="{C0C73A8A-1F4D-4F4C-917A-8142F66B7C42}" presName="sibTrans" presStyleLbl="sibTrans2D1" presStyleIdx="0" presStyleCnt="9"/>
      <dgm:spPr/>
      <dgm:t>
        <a:bodyPr/>
        <a:lstStyle/>
        <a:p>
          <a:endParaRPr lang="ru-RU"/>
        </a:p>
      </dgm:t>
    </dgm:pt>
    <dgm:pt modelId="{CD6C72FD-2D05-406E-A38B-74B7E8AADC20}" type="pres">
      <dgm:prSet presAssocID="{40E2E8B4-4F1F-460E-B474-B1FC2D4BC1F7}" presName="node" presStyleLbl="node1" presStyleIdx="1" presStyleCnt="9" custScaleX="169716" custScaleY="84002" custRadScaleRad="98490" custRadScaleInc="178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8A49-D398-446C-AB95-5328C5B6E3E1}" type="pres">
      <dgm:prSet presAssocID="{40E2E8B4-4F1F-460E-B474-B1FC2D4BC1F7}" presName="dummy" presStyleCnt="0"/>
      <dgm:spPr/>
    </dgm:pt>
    <dgm:pt modelId="{47938D24-AA1C-4A4C-A7BF-F7EE25FA253B}" type="pres">
      <dgm:prSet presAssocID="{F77C7704-BF32-485C-93B9-2A31D834D17E}" presName="sibTrans" presStyleLbl="sibTrans2D1" presStyleIdx="1" presStyleCnt="9"/>
      <dgm:spPr/>
      <dgm:t>
        <a:bodyPr/>
        <a:lstStyle/>
        <a:p>
          <a:endParaRPr lang="ru-RU"/>
        </a:p>
      </dgm:t>
    </dgm:pt>
    <dgm:pt modelId="{50251E76-614D-45B2-82C7-FB121D72331E}" type="pres">
      <dgm:prSet presAssocID="{531FCD2E-2059-445F-A12B-747EE21A7AF4}" presName="node" presStyleLbl="node1" presStyleIdx="2" presStyleCnt="9" custScaleX="149336" custScaleY="88814" custRadScaleRad="128993" custRadScaleInc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B11CF-9395-44CA-87A8-C7CC58B5E1E0}" type="pres">
      <dgm:prSet presAssocID="{531FCD2E-2059-445F-A12B-747EE21A7AF4}" presName="dummy" presStyleCnt="0"/>
      <dgm:spPr/>
    </dgm:pt>
    <dgm:pt modelId="{1DD2BBB0-3BDF-40B2-AAF9-95DA7873E3E4}" type="pres">
      <dgm:prSet presAssocID="{6D8352BF-4744-4ED2-9B8B-1B63C7D32B20}" presName="sibTrans" presStyleLbl="sibTrans2D1" presStyleIdx="2" presStyleCnt="9"/>
      <dgm:spPr/>
      <dgm:t>
        <a:bodyPr/>
        <a:lstStyle/>
        <a:p>
          <a:endParaRPr lang="ru-RU"/>
        </a:p>
      </dgm:t>
    </dgm:pt>
    <dgm:pt modelId="{74DFE8A8-D3C2-4E3E-A057-CF3870FA887D}" type="pres">
      <dgm:prSet presAssocID="{3230873C-CA24-4773-99EB-C3E893EFCC03}" presName="node" presStyleLbl="node1" presStyleIdx="3" presStyleCnt="9" custScaleX="165726" custScaleY="76782" custRadScaleRad="120359" custRadScaleInc="-20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08201-3EF9-457D-8648-42EB4E5EAEA6}" type="pres">
      <dgm:prSet presAssocID="{3230873C-CA24-4773-99EB-C3E893EFCC03}" presName="dummy" presStyleCnt="0"/>
      <dgm:spPr/>
    </dgm:pt>
    <dgm:pt modelId="{FF01B533-CBB7-4AE2-B650-ACE6B4B81A1B}" type="pres">
      <dgm:prSet presAssocID="{D58BBEFF-8FAD-4B93-A270-4A3F3F1E037E}" presName="sibTrans" presStyleLbl="sibTrans2D1" presStyleIdx="3" presStyleCnt="9"/>
      <dgm:spPr/>
      <dgm:t>
        <a:bodyPr/>
        <a:lstStyle/>
        <a:p>
          <a:endParaRPr lang="ru-RU"/>
        </a:p>
      </dgm:t>
    </dgm:pt>
    <dgm:pt modelId="{30E47C37-2D69-4AD7-B1E4-B5CE1B214FFF}" type="pres">
      <dgm:prSet presAssocID="{E763A5BF-1CE1-4EE8-9A81-904B08636A9D}" presName="node" presStyleLbl="node1" presStyleIdx="4" presStyleCnt="9" custScaleX="214474" custScaleY="84698" custRadScaleRad="104685" custRadScaleInc="-45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21676C-D773-4EAB-BC43-0B5BD11D79F8}" type="pres">
      <dgm:prSet presAssocID="{E763A5BF-1CE1-4EE8-9A81-904B08636A9D}" presName="dummy" presStyleCnt="0"/>
      <dgm:spPr/>
    </dgm:pt>
    <dgm:pt modelId="{C5E68ECC-7671-484E-9916-787167E3FD73}" type="pres">
      <dgm:prSet presAssocID="{E575FDC5-0049-4B81-B96C-B0D53AF26EF0}" presName="sibTrans" presStyleLbl="sibTrans2D1" presStyleIdx="4" presStyleCnt="9"/>
      <dgm:spPr/>
      <dgm:t>
        <a:bodyPr/>
        <a:lstStyle/>
        <a:p>
          <a:endParaRPr lang="ru-RU"/>
        </a:p>
      </dgm:t>
    </dgm:pt>
    <dgm:pt modelId="{0F164582-3181-4A5D-B1E2-00A94E42AA9D}" type="pres">
      <dgm:prSet presAssocID="{AF88D6F9-6CAD-449B-B9DC-227D11162318}" presName="node" presStyleLbl="node1" presStyleIdx="5" presStyleCnt="9" custScaleX="199197" custScaleY="76827" custRadScaleRad="107856" custRadScaleInc="69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C26C8-2EDB-482D-A37B-F62ABF79129B}" type="pres">
      <dgm:prSet presAssocID="{AF88D6F9-6CAD-449B-B9DC-227D11162318}" presName="dummy" presStyleCnt="0"/>
      <dgm:spPr/>
    </dgm:pt>
    <dgm:pt modelId="{D30BC58B-51D0-4302-90E8-69C2EA38E86A}" type="pres">
      <dgm:prSet presAssocID="{D7F74ADE-3963-4712-A1FE-2CBC865E0DEF}" presName="sibTrans" presStyleLbl="sibTrans2D1" presStyleIdx="5" presStyleCnt="9"/>
      <dgm:spPr/>
      <dgm:t>
        <a:bodyPr/>
        <a:lstStyle/>
        <a:p>
          <a:endParaRPr lang="ru-RU"/>
        </a:p>
      </dgm:t>
    </dgm:pt>
    <dgm:pt modelId="{9025AA05-2A79-4566-9FD6-0FBCB1307C51}" type="pres">
      <dgm:prSet presAssocID="{5239C320-D138-4E92-BE56-A9C7FBCF4654}" presName="node" presStyleLbl="node1" presStyleIdx="6" presStyleCnt="9" custScaleX="194883" custScaleY="79623" custRadScaleRad="127992" custRadScaleInc="24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886FF-885C-4589-9557-5610C45E41F7}" type="pres">
      <dgm:prSet presAssocID="{5239C320-D138-4E92-BE56-A9C7FBCF4654}" presName="dummy" presStyleCnt="0"/>
      <dgm:spPr/>
    </dgm:pt>
    <dgm:pt modelId="{1E1A5B86-7417-4739-8A5C-C91DB4FC019D}" type="pres">
      <dgm:prSet presAssocID="{11D490BB-AEA4-4B90-BA91-86D2896CF755}" presName="sibTrans" presStyleLbl="sibTrans2D1" presStyleIdx="6" presStyleCnt="9"/>
      <dgm:spPr/>
      <dgm:t>
        <a:bodyPr/>
        <a:lstStyle/>
        <a:p>
          <a:endParaRPr lang="ru-RU"/>
        </a:p>
      </dgm:t>
    </dgm:pt>
    <dgm:pt modelId="{8CAC094F-69B4-46FF-A0F4-FB3F84D24725}" type="pres">
      <dgm:prSet presAssocID="{F685FBCA-D92F-4C2B-BFDA-9A4DA62F1D19}" presName="node" presStyleLbl="node1" presStyleIdx="7" presStyleCnt="9" custScaleX="181692" custScaleY="97893" custRadScaleRad="118363" custRadScaleInc="-86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AA8E8-512F-4264-9D37-B59D243D8ED1}" type="pres">
      <dgm:prSet presAssocID="{F685FBCA-D92F-4C2B-BFDA-9A4DA62F1D19}" presName="dummy" presStyleCnt="0"/>
      <dgm:spPr/>
    </dgm:pt>
    <dgm:pt modelId="{E8A5CEA7-629F-4FA0-8797-818E73B19590}" type="pres">
      <dgm:prSet presAssocID="{24845E97-6E68-4046-A063-373C9A902F80}" presName="sibTrans" presStyleLbl="sibTrans2D1" presStyleIdx="7" presStyleCnt="9"/>
      <dgm:spPr/>
      <dgm:t>
        <a:bodyPr/>
        <a:lstStyle/>
        <a:p>
          <a:endParaRPr lang="ru-RU"/>
        </a:p>
      </dgm:t>
    </dgm:pt>
    <dgm:pt modelId="{0AB43BFB-5139-444F-8E62-F1064CDEA355}" type="pres">
      <dgm:prSet presAssocID="{D94CEB2A-B5DF-48A1-A74A-2ACBAAA0B1E2}" presName="node" presStyleLbl="node1" presStyleIdx="8" presStyleCnt="9" custScaleX="160778" custScaleY="82999" custRadScaleRad="101165" custRadScaleInc="-157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61117A-7410-422B-86D6-51A2039A47E7}" type="pres">
      <dgm:prSet presAssocID="{D94CEB2A-B5DF-48A1-A74A-2ACBAAA0B1E2}" presName="dummy" presStyleCnt="0"/>
      <dgm:spPr/>
    </dgm:pt>
    <dgm:pt modelId="{28C14370-FB19-4033-8DB4-0FB994C351BF}" type="pres">
      <dgm:prSet presAssocID="{89FDA8DE-8BB1-43AA-893C-4EA7ADF34031}" presName="sibTrans" presStyleLbl="sibTrans2D1" presStyleIdx="8" presStyleCnt="9"/>
      <dgm:spPr/>
      <dgm:t>
        <a:bodyPr/>
        <a:lstStyle/>
        <a:p>
          <a:endParaRPr lang="ru-RU"/>
        </a:p>
      </dgm:t>
    </dgm:pt>
  </dgm:ptLst>
  <dgm:cxnLst>
    <dgm:cxn modelId="{5C7DBA1E-FF9C-4E75-A40F-5DD1FE825E10}" srcId="{792C3246-A431-49BC-971F-B7E716FA6B27}" destId="{AF88D6F9-6CAD-449B-B9DC-227D11162318}" srcOrd="5" destOrd="0" parTransId="{C75E132C-333D-4FE4-A92F-ABDE7CF1C1CC}" sibTransId="{D7F74ADE-3963-4712-A1FE-2CBC865E0DEF}"/>
    <dgm:cxn modelId="{AE6950DD-CBA5-48CD-AE87-CBD4A503AFD6}" srcId="{792C3246-A431-49BC-971F-B7E716FA6B27}" destId="{1619DA40-9669-4D15-AF84-29C64FECC1E3}" srcOrd="0" destOrd="0" parTransId="{39C54F73-9709-42BB-B250-EAB333E5B397}" sibTransId="{C0C73A8A-1F4D-4F4C-917A-8142F66B7C42}"/>
    <dgm:cxn modelId="{4442655F-4A61-41FE-A1E8-7584B7D50424}" type="presOf" srcId="{AF88D6F9-6CAD-449B-B9DC-227D11162318}" destId="{0F164582-3181-4A5D-B1E2-00A94E42AA9D}" srcOrd="0" destOrd="0" presId="urn:microsoft.com/office/officeart/2005/8/layout/radial6"/>
    <dgm:cxn modelId="{76737C32-C22C-4FE7-9DBE-3B3CF8F536DE}" srcId="{792C3246-A431-49BC-971F-B7E716FA6B27}" destId="{E763A5BF-1CE1-4EE8-9A81-904B08636A9D}" srcOrd="4" destOrd="0" parTransId="{70E51F24-A1D5-4B88-A9EA-BFDA1BA358DC}" sibTransId="{E575FDC5-0049-4B81-B96C-B0D53AF26EF0}"/>
    <dgm:cxn modelId="{9D299AC5-05DB-4136-B40A-D08B2B1B92E8}" type="presOf" srcId="{5239C320-D138-4E92-BE56-A9C7FBCF4654}" destId="{9025AA05-2A79-4566-9FD6-0FBCB1307C51}" srcOrd="0" destOrd="0" presId="urn:microsoft.com/office/officeart/2005/8/layout/radial6"/>
    <dgm:cxn modelId="{D26239D9-D57A-4D28-A5FA-849340F3BA9D}" type="presOf" srcId="{792C3246-A431-49BC-971F-B7E716FA6B27}" destId="{B99F46EE-16E4-4FC2-A6D1-2745CCD93988}" srcOrd="0" destOrd="0" presId="urn:microsoft.com/office/officeart/2005/8/layout/radial6"/>
    <dgm:cxn modelId="{741CA9F5-C324-49BF-9708-19A62734B41E}" type="presOf" srcId="{D94CEB2A-B5DF-48A1-A74A-2ACBAAA0B1E2}" destId="{0AB43BFB-5139-444F-8E62-F1064CDEA355}" srcOrd="0" destOrd="0" presId="urn:microsoft.com/office/officeart/2005/8/layout/radial6"/>
    <dgm:cxn modelId="{0A8A1D1C-8B6A-4AF4-AC7A-B76309BABA87}" type="presOf" srcId="{40E2E8B4-4F1F-460E-B474-B1FC2D4BC1F7}" destId="{CD6C72FD-2D05-406E-A38B-74B7E8AADC20}" srcOrd="0" destOrd="0" presId="urn:microsoft.com/office/officeart/2005/8/layout/radial6"/>
    <dgm:cxn modelId="{E077351B-5249-457D-BA67-C3F11A8D448D}" type="presOf" srcId="{3230873C-CA24-4773-99EB-C3E893EFCC03}" destId="{74DFE8A8-D3C2-4E3E-A057-CF3870FA887D}" srcOrd="0" destOrd="0" presId="urn:microsoft.com/office/officeart/2005/8/layout/radial6"/>
    <dgm:cxn modelId="{AB8F7198-2FE7-4E7A-8741-EFCAA08B24D1}" srcId="{792C3246-A431-49BC-971F-B7E716FA6B27}" destId="{D94CEB2A-B5DF-48A1-A74A-2ACBAAA0B1E2}" srcOrd="8" destOrd="0" parTransId="{250F3997-8281-4132-B6A8-052BDB74679C}" sibTransId="{89FDA8DE-8BB1-43AA-893C-4EA7ADF34031}"/>
    <dgm:cxn modelId="{59789B75-043E-474A-8BD9-E91A4E968149}" srcId="{792C3246-A431-49BC-971F-B7E716FA6B27}" destId="{3230873C-CA24-4773-99EB-C3E893EFCC03}" srcOrd="3" destOrd="0" parTransId="{098AD9FC-4556-4540-9826-775AB0D2F1AA}" sibTransId="{D58BBEFF-8FAD-4B93-A270-4A3F3F1E037E}"/>
    <dgm:cxn modelId="{5D872906-BD67-4BE4-854D-CF9814251449}" type="presOf" srcId="{6D8352BF-4744-4ED2-9B8B-1B63C7D32B20}" destId="{1DD2BBB0-3BDF-40B2-AAF9-95DA7873E3E4}" srcOrd="0" destOrd="0" presId="urn:microsoft.com/office/officeart/2005/8/layout/radial6"/>
    <dgm:cxn modelId="{60D3956D-0A57-45FE-A6B0-B26D260F0209}" type="presOf" srcId="{F685FBCA-D92F-4C2B-BFDA-9A4DA62F1D19}" destId="{8CAC094F-69B4-46FF-A0F4-FB3F84D24725}" srcOrd="0" destOrd="0" presId="urn:microsoft.com/office/officeart/2005/8/layout/radial6"/>
    <dgm:cxn modelId="{6F492D8A-DB04-4A94-B2BD-EB3B981CBEB2}" type="presOf" srcId="{F77C7704-BF32-485C-93B9-2A31D834D17E}" destId="{47938D24-AA1C-4A4C-A7BF-F7EE25FA253B}" srcOrd="0" destOrd="0" presId="urn:microsoft.com/office/officeart/2005/8/layout/radial6"/>
    <dgm:cxn modelId="{56A5C256-483D-4E65-8E9B-690DA256EBA9}" srcId="{C6EA6F30-B11C-4886-936F-76007EA5BD02}" destId="{792C3246-A431-49BC-971F-B7E716FA6B27}" srcOrd="0" destOrd="0" parTransId="{BCA261EB-A28E-4EF2-BC51-B42CEFA74ADC}" sibTransId="{AC494B0F-266F-4511-98CF-68A4AAB5F949}"/>
    <dgm:cxn modelId="{CD2C0EBE-006C-4B7B-8A51-096F34583DF7}" type="presOf" srcId="{11D490BB-AEA4-4B90-BA91-86D2896CF755}" destId="{1E1A5B86-7417-4739-8A5C-C91DB4FC019D}" srcOrd="0" destOrd="0" presId="urn:microsoft.com/office/officeart/2005/8/layout/radial6"/>
    <dgm:cxn modelId="{01E29243-F9D4-4D48-BF7C-2CA195ED609A}" type="presOf" srcId="{1619DA40-9669-4D15-AF84-29C64FECC1E3}" destId="{8BA619B3-BE8C-4A93-B329-754DF30D799F}" srcOrd="0" destOrd="0" presId="urn:microsoft.com/office/officeart/2005/8/layout/radial6"/>
    <dgm:cxn modelId="{6CCD3697-9036-4F91-90EF-90E75A4F1F06}" srcId="{792C3246-A431-49BC-971F-B7E716FA6B27}" destId="{531FCD2E-2059-445F-A12B-747EE21A7AF4}" srcOrd="2" destOrd="0" parTransId="{63EBF1DF-BF93-44E9-9371-55A573AA298E}" sibTransId="{6D8352BF-4744-4ED2-9B8B-1B63C7D32B20}"/>
    <dgm:cxn modelId="{A762E965-83A5-4C21-9A70-0BFCA1E3C532}" srcId="{792C3246-A431-49BC-971F-B7E716FA6B27}" destId="{5239C320-D138-4E92-BE56-A9C7FBCF4654}" srcOrd="6" destOrd="0" parTransId="{EE48BA70-41EF-4565-829C-A71CA46C77AD}" sibTransId="{11D490BB-AEA4-4B90-BA91-86D2896CF755}"/>
    <dgm:cxn modelId="{C1C17C00-BBA8-45CC-A321-4F249B09ED15}" type="presOf" srcId="{24845E97-6E68-4046-A063-373C9A902F80}" destId="{E8A5CEA7-629F-4FA0-8797-818E73B19590}" srcOrd="0" destOrd="0" presId="urn:microsoft.com/office/officeart/2005/8/layout/radial6"/>
    <dgm:cxn modelId="{37A2DBBF-44BC-4967-95A0-DC4391316D99}" type="presOf" srcId="{C0C73A8A-1F4D-4F4C-917A-8142F66B7C42}" destId="{84790C3F-7EB1-4C92-9F57-2B57E3D1598C}" srcOrd="0" destOrd="0" presId="urn:microsoft.com/office/officeart/2005/8/layout/radial6"/>
    <dgm:cxn modelId="{07BDCCF8-FD76-4F67-AE75-A2CA88B24FF2}" srcId="{792C3246-A431-49BC-971F-B7E716FA6B27}" destId="{40E2E8B4-4F1F-460E-B474-B1FC2D4BC1F7}" srcOrd="1" destOrd="0" parTransId="{4088366A-BF1C-4A50-947A-DD1E96D78029}" sibTransId="{F77C7704-BF32-485C-93B9-2A31D834D17E}"/>
    <dgm:cxn modelId="{1B0195A1-EF2F-4236-AEFF-16EEBA581DCC}" type="presOf" srcId="{89FDA8DE-8BB1-43AA-893C-4EA7ADF34031}" destId="{28C14370-FB19-4033-8DB4-0FB994C351BF}" srcOrd="0" destOrd="0" presId="urn:microsoft.com/office/officeart/2005/8/layout/radial6"/>
    <dgm:cxn modelId="{590B562B-69EA-43D2-9FCC-6467A2817AEB}" type="presOf" srcId="{D7F74ADE-3963-4712-A1FE-2CBC865E0DEF}" destId="{D30BC58B-51D0-4302-90E8-69C2EA38E86A}" srcOrd="0" destOrd="0" presId="urn:microsoft.com/office/officeart/2005/8/layout/radial6"/>
    <dgm:cxn modelId="{BC0742B0-F07B-45F1-8FF0-CC4E32A59194}" type="presOf" srcId="{C6EA6F30-B11C-4886-936F-76007EA5BD02}" destId="{CE67497D-B1B3-4E23-8D5E-0BAC878172CD}" srcOrd="0" destOrd="0" presId="urn:microsoft.com/office/officeart/2005/8/layout/radial6"/>
    <dgm:cxn modelId="{41F307AE-F600-45CB-AF9F-E81932ED23D5}" type="presOf" srcId="{E575FDC5-0049-4B81-B96C-B0D53AF26EF0}" destId="{C5E68ECC-7671-484E-9916-787167E3FD73}" srcOrd="0" destOrd="0" presId="urn:microsoft.com/office/officeart/2005/8/layout/radial6"/>
    <dgm:cxn modelId="{73CA44DA-1BC2-4EEA-A745-C3A4FFB31C0B}" type="presOf" srcId="{531FCD2E-2059-445F-A12B-747EE21A7AF4}" destId="{50251E76-614D-45B2-82C7-FB121D72331E}" srcOrd="0" destOrd="0" presId="urn:microsoft.com/office/officeart/2005/8/layout/radial6"/>
    <dgm:cxn modelId="{84B6AD48-EE3C-4488-B911-6780A9FCA8BA}" type="presOf" srcId="{E763A5BF-1CE1-4EE8-9A81-904B08636A9D}" destId="{30E47C37-2D69-4AD7-B1E4-B5CE1B214FFF}" srcOrd="0" destOrd="0" presId="urn:microsoft.com/office/officeart/2005/8/layout/radial6"/>
    <dgm:cxn modelId="{8C7519A5-CA0D-45E5-ABC1-3608641347F1}" type="presOf" srcId="{D58BBEFF-8FAD-4B93-A270-4A3F3F1E037E}" destId="{FF01B533-CBB7-4AE2-B650-ACE6B4B81A1B}" srcOrd="0" destOrd="0" presId="urn:microsoft.com/office/officeart/2005/8/layout/radial6"/>
    <dgm:cxn modelId="{B6AC6E8F-87ED-487F-AC89-8C9E12DD07DF}" srcId="{792C3246-A431-49BC-971F-B7E716FA6B27}" destId="{F685FBCA-D92F-4C2B-BFDA-9A4DA62F1D19}" srcOrd="7" destOrd="0" parTransId="{64DBAC14-0EA8-4386-8851-0B5735BDB80E}" sibTransId="{24845E97-6E68-4046-A063-373C9A902F80}"/>
    <dgm:cxn modelId="{BD6BAE55-2C72-4734-A78B-5181CA28EA69}" type="presParOf" srcId="{CE67497D-B1B3-4E23-8D5E-0BAC878172CD}" destId="{B99F46EE-16E4-4FC2-A6D1-2745CCD93988}" srcOrd="0" destOrd="0" presId="urn:microsoft.com/office/officeart/2005/8/layout/radial6"/>
    <dgm:cxn modelId="{44F1A47B-EE90-4815-BDE9-E6BAE2877B71}" type="presParOf" srcId="{CE67497D-B1B3-4E23-8D5E-0BAC878172CD}" destId="{8BA619B3-BE8C-4A93-B329-754DF30D799F}" srcOrd="1" destOrd="0" presId="urn:microsoft.com/office/officeart/2005/8/layout/radial6"/>
    <dgm:cxn modelId="{BD52B0B6-FBCA-4860-8236-115E9BBAE708}" type="presParOf" srcId="{CE67497D-B1B3-4E23-8D5E-0BAC878172CD}" destId="{0E269B5E-71F7-4144-B5FD-BAD750333F62}" srcOrd="2" destOrd="0" presId="urn:microsoft.com/office/officeart/2005/8/layout/radial6"/>
    <dgm:cxn modelId="{D235F9D8-7D48-4475-9A59-D06277BD356B}" type="presParOf" srcId="{CE67497D-B1B3-4E23-8D5E-0BAC878172CD}" destId="{84790C3F-7EB1-4C92-9F57-2B57E3D1598C}" srcOrd="3" destOrd="0" presId="urn:microsoft.com/office/officeart/2005/8/layout/radial6"/>
    <dgm:cxn modelId="{20AD0F2C-BCA1-46C2-BE94-9811ADFD674A}" type="presParOf" srcId="{CE67497D-B1B3-4E23-8D5E-0BAC878172CD}" destId="{CD6C72FD-2D05-406E-A38B-74B7E8AADC20}" srcOrd="4" destOrd="0" presId="urn:microsoft.com/office/officeart/2005/8/layout/radial6"/>
    <dgm:cxn modelId="{9C19B2D2-ED86-4DA5-B8E6-FDECDBD7B2F2}" type="presParOf" srcId="{CE67497D-B1B3-4E23-8D5E-0BAC878172CD}" destId="{EE858A49-D398-446C-AB95-5328C5B6E3E1}" srcOrd="5" destOrd="0" presId="urn:microsoft.com/office/officeart/2005/8/layout/radial6"/>
    <dgm:cxn modelId="{F2DCDA5E-4C31-4EE7-954B-7AC7A8F49553}" type="presParOf" srcId="{CE67497D-B1B3-4E23-8D5E-0BAC878172CD}" destId="{47938D24-AA1C-4A4C-A7BF-F7EE25FA253B}" srcOrd="6" destOrd="0" presId="urn:microsoft.com/office/officeart/2005/8/layout/radial6"/>
    <dgm:cxn modelId="{5C22E916-7CCE-4F2B-BC8F-53115FDB0670}" type="presParOf" srcId="{CE67497D-B1B3-4E23-8D5E-0BAC878172CD}" destId="{50251E76-614D-45B2-82C7-FB121D72331E}" srcOrd="7" destOrd="0" presId="urn:microsoft.com/office/officeart/2005/8/layout/radial6"/>
    <dgm:cxn modelId="{D90DA992-D5F8-4E8C-BFB6-5AB87985F80E}" type="presParOf" srcId="{CE67497D-B1B3-4E23-8D5E-0BAC878172CD}" destId="{C14B11CF-9395-44CA-87A8-C7CC58B5E1E0}" srcOrd="8" destOrd="0" presId="urn:microsoft.com/office/officeart/2005/8/layout/radial6"/>
    <dgm:cxn modelId="{037621EE-E0F3-4523-A458-4179C2FEE4B1}" type="presParOf" srcId="{CE67497D-B1B3-4E23-8D5E-0BAC878172CD}" destId="{1DD2BBB0-3BDF-40B2-AAF9-95DA7873E3E4}" srcOrd="9" destOrd="0" presId="urn:microsoft.com/office/officeart/2005/8/layout/radial6"/>
    <dgm:cxn modelId="{F038C646-2346-46FB-A70D-DF2867DFE51D}" type="presParOf" srcId="{CE67497D-B1B3-4E23-8D5E-0BAC878172CD}" destId="{74DFE8A8-D3C2-4E3E-A057-CF3870FA887D}" srcOrd="10" destOrd="0" presId="urn:microsoft.com/office/officeart/2005/8/layout/radial6"/>
    <dgm:cxn modelId="{AD84C10F-3FF9-427A-8FBA-6F113E5F09DB}" type="presParOf" srcId="{CE67497D-B1B3-4E23-8D5E-0BAC878172CD}" destId="{3E508201-3EF9-457D-8648-42EB4E5EAEA6}" srcOrd="11" destOrd="0" presId="urn:microsoft.com/office/officeart/2005/8/layout/radial6"/>
    <dgm:cxn modelId="{1A21E6A6-8824-4919-BFDA-99F5C208264A}" type="presParOf" srcId="{CE67497D-B1B3-4E23-8D5E-0BAC878172CD}" destId="{FF01B533-CBB7-4AE2-B650-ACE6B4B81A1B}" srcOrd="12" destOrd="0" presId="urn:microsoft.com/office/officeart/2005/8/layout/radial6"/>
    <dgm:cxn modelId="{23600546-45C5-4002-8F4B-D2C7B023AE2F}" type="presParOf" srcId="{CE67497D-B1B3-4E23-8D5E-0BAC878172CD}" destId="{30E47C37-2D69-4AD7-B1E4-B5CE1B214FFF}" srcOrd="13" destOrd="0" presId="urn:microsoft.com/office/officeart/2005/8/layout/radial6"/>
    <dgm:cxn modelId="{D068ACD2-C879-48A7-BAC9-94CB38C63752}" type="presParOf" srcId="{CE67497D-B1B3-4E23-8D5E-0BAC878172CD}" destId="{1B21676C-D773-4EAB-BC43-0B5BD11D79F8}" srcOrd="14" destOrd="0" presId="urn:microsoft.com/office/officeart/2005/8/layout/radial6"/>
    <dgm:cxn modelId="{FCD64872-1D5E-464C-AF9E-E4D1BA5A8FA5}" type="presParOf" srcId="{CE67497D-B1B3-4E23-8D5E-0BAC878172CD}" destId="{C5E68ECC-7671-484E-9916-787167E3FD73}" srcOrd="15" destOrd="0" presId="urn:microsoft.com/office/officeart/2005/8/layout/radial6"/>
    <dgm:cxn modelId="{B7E642E5-5932-402D-9B52-D1FBDF10CE1F}" type="presParOf" srcId="{CE67497D-B1B3-4E23-8D5E-0BAC878172CD}" destId="{0F164582-3181-4A5D-B1E2-00A94E42AA9D}" srcOrd="16" destOrd="0" presId="urn:microsoft.com/office/officeart/2005/8/layout/radial6"/>
    <dgm:cxn modelId="{1A74238A-8F97-4B97-A64E-D197A1FC2551}" type="presParOf" srcId="{CE67497D-B1B3-4E23-8D5E-0BAC878172CD}" destId="{E5FC26C8-2EDB-482D-A37B-F62ABF79129B}" srcOrd="17" destOrd="0" presId="urn:microsoft.com/office/officeart/2005/8/layout/radial6"/>
    <dgm:cxn modelId="{CB3F0D89-917E-4B24-93F0-A47A7D201752}" type="presParOf" srcId="{CE67497D-B1B3-4E23-8D5E-0BAC878172CD}" destId="{D30BC58B-51D0-4302-90E8-69C2EA38E86A}" srcOrd="18" destOrd="0" presId="urn:microsoft.com/office/officeart/2005/8/layout/radial6"/>
    <dgm:cxn modelId="{7F663C6F-9D00-4AFF-AAD9-327531FD2F5B}" type="presParOf" srcId="{CE67497D-B1B3-4E23-8D5E-0BAC878172CD}" destId="{9025AA05-2A79-4566-9FD6-0FBCB1307C51}" srcOrd="19" destOrd="0" presId="urn:microsoft.com/office/officeart/2005/8/layout/radial6"/>
    <dgm:cxn modelId="{8378E2C9-1BF2-48D8-B596-FE72EDD00495}" type="presParOf" srcId="{CE67497D-B1B3-4E23-8D5E-0BAC878172CD}" destId="{526886FF-885C-4589-9557-5610C45E41F7}" srcOrd="20" destOrd="0" presId="urn:microsoft.com/office/officeart/2005/8/layout/radial6"/>
    <dgm:cxn modelId="{A3637DB8-FC9B-431E-9DDA-B1A91BEE5FC8}" type="presParOf" srcId="{CE67497D-B1B3-4E23-8D5E-0BAC878172CD}" destId="{1E1A5B86-7417-4739-8A5C-C91DB4FC019D}" srcOrd="21" destOrd="0" presId="urn:microsoft.com/office/officeart/2005/8/layout/radial6"/>
    <dgm:cxn modelId="{639E0BD6-2FC1-4112-9B93-AD04ECB324B0}" type="presParOf" srcId="{CE67497D-B1B3-4E23-8D5E-0BAC878172CD}" destId="{8CAC094F-69B4-46FF-A0F4-FB3F84D24725}" srcOrd="22" destOrd="0" presId="urn:microsoft.com/office/officeart/2005/8/layout/radial6"/>
    <dgm:cxn modelId="{8CD350E2-BE69-43CC-A41A-54F5F5745A38}" type="presParOf" srcId="{CE67497D-B1B3-4E23-8D5E-0BAC878172CD}" destId="{FBCAA8E8-512F-4264-9D37-B59D243D8ED1}" srcOrd="23" destOrd="0" presId="urn:microsoft.com/office/officeart/2005/8/layout/radial6"/>
    <dgm:cxn modelId="{5E8CFA53-BB45-4666-B0D2-7289ACA420D8}" type="presParOf" srcId="{CE67497D-B1B3-4E23-8D5E-0BAC878172CD}" destId="{E8A5CEA7-629F-4FA0-8797-818E73B19590}" srcOrd="24" destOrd="0" presId="urn:microsoft.com/office/officeart/2005/8/layout/radial6"/>
    <dgm:cxn modelId="{AB34BBA3-D854-493C-8DEF-0A9A7400EA47}" type="presParOf" srcId="{CE67497D-B1B3-4E23-8D5E-0BAC878172CD}" destId="{0AB43BFB-5139-444F-8E62-F1064CDEA355}" srcOrd="25" destOrd="0" presId="urn:microsoft.com/office/officeart/2005/8/layout/radial6"/>
    <dgm:cxn modelId="{B9EC55F8-7899-4F6A-8D3C-E96855EC49E1}" type="presParOf" srcId="{CE67497D-B1B3-4E23-8D5E-0BAC878172CD}" destId="{A761117A-7410-422B-86D6-51A2039A47E7}" srcOrd="26" destOrd="0" presId="urn:microsoft.com/office/officeart/2005/8/layout/radial6"/>
    <dgm:cxn modelId="{A0EC045C-8DEA-4DA8-82A9-F144F08EAA8B}" type="presParOf" srcId="{CE67497D-B1B3-4E23-8D5E-0BAC878172CD}" destId="{28C14370-FB19-4033-8DB4-0FB994C351BF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51A80-D94F-4378-8812-CAF86FD1531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720939-3431-4B77-B021-6515F0B05C6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 smtClean="0">
              <a:solidFill>
                <a:srgbClr val="FFFF00"/>
              </a:solidFill>
            </a:rPr>
            <a:t>ПРОДОЛЖЕНИЕ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FFFF00"/>
              </a:solidFill>
            </a:rPr>
            <a:t>проведения ИПР 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/>
        </a:p>
      </dgm:t>
    </dgm:pt>
    <dgm:pt modelId="{0B86C133-A2AB-4513-BAAA-AD4B4047F063}" type="parTrans" cxnId="{14B317E6-5679-48B1-B623-64AFE22EB423}">
      <dgm:prSet/>
      <dgm:spPr/>
      <dgm:t>
        <a:bodyPr/>
        <a:lstStyle/>
        <a:p>
          <a:endParaRPr lang="ru-RU"/>
        </a:p>
      </dgm:t>
    </dgm:pt>
    <dgm:pt modelId="{236BFA92-D84D-413A-96CC-FDEEAC8F2229}" type="sibTrans" cxnId="{14B317E6-5679-48B1-B623-64AFE22EB423}">
      <dgm:prSet/>
      <dgm:spPr/>
      <dgm:t>
        <a:bodyPr/>
        <a:lstStyle/>
        <a:p>
          <a:endParaRPr lang="ru-RU"/>
        </a:p>
      </dgm:t>
    </dgm:pt>
    <dgm:pt modelId="{54C36483-3DEA-422F-95B3-8BC83369A1F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C00000"/>
              </a:solidFill>
            </a:rPr>
            <a:t>Новый срок проведения ИПР</a:t>
          </a:r>
          <a:endParaRPr lang="ru-RU" sz="2000" b="1" dirty="0">
            <a:solidFill>
              <a:srgbClr val="C00000"/>
            </a:solidFill>
          </a:endParaRPr>
        </a:p>
      </dgm:t>
    </dgm:pt>
    <dgm:pt modelId="{1F6761EC-F835-48E9-8763-32FBA733E6A4}" type="parTrans" cxnId="{CC49AC36-4CD0-4B47-8481-41B5AAC20253}">
      <dgm:prSet/>
      <dgm:spPr/>
      <dgm:t>
        <a:bodyPr/>
        <a:lstStyle/>
        <a:p>
          <a:endParaRPr lang="ru-RU"/>
        </a:p>
      </dgm:t>
    </dgm:pt>
    <dgm:pt modelId="{D3965FBE-4D9D-4BB3-B0AD-A2FA84CCDACF}" type="sibTrans" cxnId="{CC49AC36-4CD0-4B47-8481-41B5AAC20253}">
      <dgm:prSet/>
      <dgm:spPr/>
      <dgm:t>
        <a:bodyPr/>
        <a:lstStyle/>
        <a:p>
          <a:endParaRPr lang="ru-RU"/>
        </a:p>
      </dgm:t>
    </dgm:pt>
    <dgm:pt modelId="{B9F3490B-0AA5-497F-A7B9-79C216361734}">
      <dgm:prSet phldrT="[Текст]" custT="1"/>
      <dgm:spPr>
        <a:solidFill>
          <a:srgbClr val="00B050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2200" b="1" dirty="0" smtClean="0">
              <a:solidFill>
                <a:schemeClr val="bg1"/>
              </a:solidFill>
            </a:rPr>
            <a:t>СНЯТИЕ</a:t>
          </a:r>
        </a:p>
        <a:p>
          <a:pPr>
            <a:spcAft>
              <a:spcPts val="0"/>
            </a:spcAft>
          </a:pPr>
          <a:r>
            <a:rPr lang="ru-RU" sz="2000" b="1" dirty="0" smtClean="0">
              <a:solidFill>
                <a:schemeClr val="bg1"/>
              </a:solidFill>
            </a:rPr>
            <a:t>семьи и (или) несовершеннолетнего </a:t>
          </a:r>
          <a:br>
            <a:rPr lang="ru-RU" sz="2000" b="1" dirty="0" smtClean="0">
              <a:solidFill>
                <a:schemeClr val="bg1"/>
              </a:solidFill>
            </a:rPr>
          </a:br>
          <a:r>
            <a:rPr lang="ru-RU" sz="2000" b="1" dirty="0" smtClean="0">
              <a:solidFill>
                <a:schemeClr val="bg1"/>
              </a:solidFill>
            </a:rPr>
            <a:t>с учета в Банке данных СОП</a:t>
          </a:r>
          <a:endParaRPr lang="ru-RU" sz="2000" b="1" dirty="0">
            <a:solidFill>
              <a:schemeClr val="bg1"/>
            </a:solidFill>
          </a:endParaRPr>
        </a:p>
      </dgm:t>
    </dgm:pt>
    <dgm:pt modelId="{2073E0ED-342A-4995-B1B8-5709C004D6E6}" type="parTrans" cxnId="{221355AE-599A-43A2-964D-A926F41F588C}">
      <dgm:prSet/>
      <dgm:spPr/>
      <dgm:t>
        <a:bodyPr/>
        <a:lstStyle/>
        <a:p>
          <a:endParaRPr lang="ru-RU"/>
        </a:p>
      </dgm:t>
    </dgm:pt>
    <dgm:pt modelId="{092E1C03-7744-466D-873D-5BCFC8F3E74F}" type="sibTrans" cxnId="{221355AE-599A-43A2-964D-A926F41F588C}">
      <dgm:prSet/>
      <dgm:spPr/>
      <dgm:t>
        <a:bodyPr/>
        <a:lstStyle/>
        <a:p>
          <a:endParaRPr lang="ru-RU"/>
        </a:p>
      </dgm:t>
    </dgm:pt>
    <dgm:pt modelId="{64684005-1FA8-4445-9FC0-F01313847AFE}">
      <dgm:prSet custT="1"/>
      <dgm:spPr/>
      <dgm:t>
        <a:bodyPr/>
        <a:lstStyle/>
        <a:p>
          <a:r>
            <a:rPr lang="ru-RU" sz="2000" b="1" dirty="0" smtClean="0">
              <a:solidFill>
                <a:srgbClr val="C00000"/>
              </a:solidFill>
            </a:rPr>
            <a:t>Дата очередного заседания </a:t>
          </a:r>
          <a:br>
            <a:rPr lang="ru-RU" sz="2000" b="1" dirty="0" smtClean="0">
              <a:solidFill>
                <a:srgbClr val="C00000"/>
              </a:solidFill>
            </a:rPr>
          </a:br>
          <a:r>
            <a:rPr lang="ru-RU" sz="2000" b="1" dirty="0" smtClean="0">
              <a:solidFill>
                <a:srgbClr val="C00000"/>
              </a:solidFill>
            </a:rPr>
            <a:t>КДН и ЗП МО</a:t>
          </a:r>
          <a:endParaRPr lang="ru-RU" sz="2000" b="1" dirty="0">
            <a:solidFill>
              <a:srgbClr val="C00000"/>
            </a:solidFill>
          </a:endParaRPr>
        </a:p>
      </dgm:t>
    </dgm:pt>
    <dgm:pt modelId="{6D383D71-92B8-4500-A908-BD8A1ADF87A2}" type="parTrans" cxnId="{8DA3101E-9D0C-46CF-8FDD-A13BF659F3CD}">
      <dgm:prSet/>
      <dgm:spPr/>
      <dgm:t>
        <a:bodyPr/>
        <a:lstStyle/>
        <a:p>
          <a:endParaRPr lang="ru-RU"/>
        </a:p>
      </dgm:t>
    </dgm:pt>
    <dgm:pt modelId="{AD9D22D5-859F-4C17-BD0E-4C37F8AD7097}" type="sibTrans" cxnId="{8DA3101E-9D0C-46CF-8FDD-A13BF659F3CD}">
      <dgm:prSet/>
      <dgm:spPr/>
      <dgm:t>
        <a:bodyPr/>
        <a:lstStyle/>
        <a:p>
          <a:endParaRPr lang="ru-RU"/>
        </a:p>
      </dgm:t>
    </dgm:pt>
    <dgm:pt modelId="{C4E540C2-0083-4C7E-856F-9105827AFB1C}">
      <dgm:prSet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ПОСТАНОВЛЕНИЕ КДН и ЗП МО</a:t>
          </a:r>
        </a:p>
        <a:p>
          <a:r>
            <a:rPr lang="ru-RU" sz="1800" b="1" dirty="0" smtClean="0">
              <a:solidFill>
                <a:srgbClr val="C00000"/>
              </a:solidFill>
            </a:rPr>
            <a:t>о продолжении проведения ИПР </a:t>
          </a:r>
          <a:endParaRPr lang="ru-RU" sz="1800" b="1" dirty="0">
            <a:solidFill>
              <a:srgbClr val="C00000"/>
            </a:solidFill>
          </a:endParaRPr>
        </a:p>
      </dgm:t>
    </dgm:pt>
    <dgm:pt modelId="{B6BC4699-B9E7-4165-9EE2-220F614D73D7}" type="parTrans" cxnId="{3D5ED8C1-058A-401C-BC8A-B8646AB3E643}">
      <dgm:prSet/>
      <dgm:spPr/>
      <dgm:t>
        <a:bodyPr/>
        <a:lstStyle/>
        <a:p>
          <a:endParaRPr lang="ru-RU"/>
        </a:p>
      </dgm:t>
    </dgm:pt>
    <dgm:pt modelId="{009A1426-364D-4B1C-B193-3DFA0DF45077}" type="sibTrans" cxnId="{3D5ED8C1-058A-401C-BC8A-B8646AB3E643}">
      <dgm:prSet/>
      <dgm:spPr/>
      <dgm:t>
        <a:bodyPr/>
        <a:lstStyle/>
        <a:p>
          <a:endParaRPr lang="ru-RU"/>
        </a:p>
      </dgm:t>
    </dgm:pt>
    <dgm:pt modelId="{132CB379-685C-44E9-AA71-74EEDB71018B}" type="pres">
      <dgm:prSet presAssocID="{16F51A80-D94F-4378-8812-CAF86FD1531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BCBB5B3-FD79-409D-9EF8-4196C7AA4613}" type="pres">
      <dgm:prSet presAssocID="{B2720939-3431-4B77-B021-6515F0B05C66}" presName="root" presStyleCnt="0"/>
      <dgm:spPr/>
    </dgm:pt>
    <dgm:pt modelId="{F74CA400-76F3-4A45-8F05-1C1A07FA9126}" type="pres">
      <dgm:prSet presAssocID="{B2720939-3431-4B77-B021-6515F0B05C66}" presName="rootComposite" presStyleCnt="0"/>
      <dgm:spPr/>
    </dgm:pt>
    <dgm:pt modelId="{D0E315DC-74F9-40F4-9684-8D7DFC7644F2}" type="pres">
      <dgm:prSet presAssocID="{B2720939-3431-4B77-B021-6515F0B05C66}" presName="rootText" presStyleLbl="node1" presStyleIdx="0" presStyleCnt="2" custScaleX="158243" custScaleY="92381"/>
      <dgm:spPr/>
      <dgm:t>
        <a:bodyPr/>
        <a:lstStyle/>
        <a:p>
          <a:endParaRPr lang="ru-RU"/>
        </a:p>
      </dgm:t>
    </dgm:pt>
    <dgm:pt modelId="{0A9D7892-AF19-486E-9961-BA15D9A5B137}" type="pres">
      <dgm:prSet presAssocID="{B2720939-3431-4B77-B021-6515F0B05C66}" presName="rootConnector" presStyleLbl="node1" presStyleIdx="0" presStyleCnt="2"/>
      <dgm:spPr/>
      <dgm:t>
        <a:bodyPr/>
        <a:lstStyle/>
        <a:p>
          <a:endParaRPr lang="ru-RU"/>
        </a:p>
      </dgm:t>
    </dgm:pt>
    <dgm:pt modelId="{F6F99745-2A5A-4D5E-98CF-5118CD5FFCBB}" type="pres">
      <dgm:prSet presAssocID="{B2720939-3431-4B77-B021-6515F0B05C66}" presName="childShape" presStyleCnt="0"/>
      <dgm:spPr/>
    </dgm:pt>
    <dgm:pt modelId="{4FE2625F-3AF8-470F-8775-5561F8B977D5}" type="pres">
      <dgm:prSet presAssocID="{1F6761EC-F835-48E9-8763-32FBA733E6A4}" presName="Name13" presStyleLbl="parChTrans1D2" presStyleIdx="0" presStyleCnt="3"/>
      <dgm:spPr/>
      <dgm:t>
        <a:bodyPr/>
        <a:lstStyle/>
        <a:p>
          <a:endParaRPr lang="ru-RU"/>
        </a:p>
      </dgm:t>
    </dgm:pt>
    <dgm:pt modelId="{3961CBA0-680F-4046-8843-EA4871D03812}" type="pres">
      <dgm:prSet presAssocID="{54C36483-3DEA-422F-95B3-8BC83369A1FF}" presName="childText" presStyleLbl="bgAcc1" presStyleIdx="0" presStyleCnt="3" custScaleX="243941" custScaleY="70242" custLinFactY="100000" custLinFactNeighborX="-3873" custLinFactNeighborY="138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3B2BD-15ED-4396-83C8-1045B99D17E3}" type="pres">
      <dgm:prSet presAssocID="{6D383D71-92B8-4500-A908-BD8A1ADF87A2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14AD76D-60BF-4085-834E-83A7E2268150}" type="pres">
      <dgm:prSet presAssocID="{64684005-1FA8-4445-9FC0-F01313847AFE}" presName="childText" presStyleLbl="bgAcc1" presStyleIdx="1" presStyleCnt="3" custScaleX="252568" custScaleY="88897" custLinFactNeighborX="-5380" custLinFactNeighborY="33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312B4E-52CD-4086-B549-A6CA7275D66C}" type="pres">
      <dgm:prSet presAssocID="{B6BC4699-B9E7-4165-9EE2-220F614D73D7}" presName="Name13" presStyleLbl="parChTrans1D2" presStyleIdx="2" presStyleCnt="3"/>
      <dgm:spPr/>
      <dgm:t>
        <a:bodyPr/>
        <a:lstStyle/>
        <a:p>
          <a:endParaRPr lang="ru-RU"/>
        </a:p>
      </dgm:t>
    </dgm:pt>
    <dgm:pt modelId="{FE0C7879-CEB2-47FE-9E25-37C802E9199A}" type="pres">
      <dgm:prSet presAssocID="{C4E540C2-0083-4C7E-856F-9105827AFB1C}" presName="childText" presStyleLbl="bgAcc1" presStyleIdx="2" presStyleCnt="3" custScaleX="250811" custLinFactY="-100000" custLinFactNeighborX="-5380" custLinFactNeighborY="-102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C0C3E-C1D7-4745-8601-DF9DB1F3BB6C}" type="pres">
      <dgm:prSet presAssocID="{B9F3490B-0AA5-497F-A7B9-79C216361734}" presName="root" presStyleCnt="0"/>
      <dgm:spPr/>
    </dgm:pt>
    <dgm:pt modelId="{4493121D-70EF-4A24-8389-C8A4C2BE818E}" type="pres">
      <dgm:prSet presAssocID="{B9F3490B-0AA5-497F-A7B9-79C216361734}" presName="rootComposite" presStyleCnt="0"/>
      <dgm:spPr/>
    </dgm:pt>
    <dgm:pt modelId="{08374521-20B6-4D60-8204-F460808CEE94}" type="pres">
      <dgm:prSet presAssocID="{B9F3490B-0AA5-497F-A7B9-79C216361734}" presName="rootText" presStyleLbl="node1" presStyleIdx="1" presStyleCnt="2" custScaleX="185193" custScaleY="143901" custLinFactNeighborX="4761" custLinFactNeighborY="-110"/>
      <dgm:spPr/>
      <dgm:t>
        <a:bodyPr/>
        <a:lstStyle/>
        <a:p>
          <a:endParaRPr lang="ru-RU"/>
        </a:p>
      </dgm:t>
    </dgm:pt>
    <dgm:pt modelId="{D842C8E9-7CD6-46C6-814F-F7D40EE73B24}" type="pres">
      <dgm:prSet presAssocID="{B9F3490B-0AA5-497F-A7B9-79C216361734}" presName="rootConnector" presStyleLbl="node1" presStyleIdx="1" presStyleCnt="2"/>
      <dgm:spPr/>
      <dgm:t>
        <a:bodyPr/>
        <a:lstStyle/>
        <a:p>
          <a:endParaRPr lang="ru-RU"/>
        </a:p>
      </dgm:t>
    </dgm:pt>
    <dgm:pt modelId="{3316556B-5CEF-4C63-ADF2-6574985724B7}" type="pres">
      <dgm:prSet presAssocID="{B9F3490B-0AA5-497F-A7B9-79C216361734}" presName="childShape" presStyleCnt="0"/>
      <dgm:spPr/>
    </dgm:pt>
  </dgm:ptLst>
  <dgm:cxnLst>
    <dgm:cxn modelId="{CC6158AE-9530-4981-8674-45647194EB13}" type="presOf" srcId="{B9F3490B-0AA5-497F-A7B9-79C216361734}" destId="{08374521-20B6-4D60-8204-F460808CEE94}" srcOrd="0" destOrd="0" presId="urn:microsoft.com/office/officeart/2005/8/layout/hierarchy3"/>
    <dgm:cxn modelId="{26F63620-0AAC-4CB6-AE58-38A54D53FF47}" type="presOf" srcId="{6D383D71-92B8-4500-A908-BD8A1ADF87A2}" destId="{6BB3B2BD-15ED-4396-83C8-1045B99D17E3}" srcOrd="0" destOrd="0" presId="urn:microsoft.com/office/officeart/2005/8/layout/hierarchy3"/>
    <dgm:cxn modelId="{CC49AC36-4CD0-4B47-8481-41B5AAC20253}" srcId="{B2720939-3431-4B77-B021-6515F0B05C66}" destId="{54C36483-3DEA-422F-95B3-8BC83369A1FF}" srcOrd="0" destOrd="0" parTransId="{1F6761EC-F835-48E9-8763-32FBA733E6A4}" sibTransId="{D3965FBE-4D9D-4BB3-B0AD-A2FA84CCDACF}"/>
    <dgm:cxn modelId="{DE769087-9474-48D3-BD0E-4C0EE3046B32}" type="presOf" srcId="{B2720939-3431-4B77-B021-6515F0B05C66}" destId="{D0E315DC-74F9-40F4-9684-8D7DFC7644F2}" srcOrd="0" destOrd="0" presId="urn:microsoft.com/office/officeart/2005/8/layout/hierarchy3"/>
    <dgm:cxn modelId="{14B317E6-5679-48B1-B623-64AFE22EB423}" srcId="{16F51A80-D94F-4378-8812-CAF86FD15316}" destId="{B2720939-3431-4B77-B021-6515F0B05C66}" srcOrd="0" destOrd="0" parTransId="{0B86C133-A2AB-4513-BAAA-AD4B4047F063}" sibTransId="{236BFA92-D84D-413A-96CC-FDEEAC8F2229}"/>
    <dgm:cxn modelId="{CBBF6504-0B07-425B-8F75-FDDA52C5D1BC}" type="presOf" srcId="{C4E540C2-0083-4C7E-856F-9105827AFB1C}" destId="{FE0C7879-CEB2-47FE-9E25-37C802E9199A}" srcOrd="0" destOrd="0" presId="urn:microsoft.com/office/officeart/2005/8/layout/hierarchy3"/>
    <dgm:cxn modelId="{3041BE35-9494-40F8-BDE8-937FA3450703}" type="presOf" srcId="{B6BC4699-B9E7-4165-9EE2-220F614D73D7}" destId="{08312B4E-52CD-4086-B549-A6CA7275D66C}" srcOrd="0" destOrd="0" presId="urn:microsoft.com/office/officeart/2005/8/layout/hierarchy3"/>
    <dgm:cxn modelId="{42C0A3C2-6BAE-4C3B-8C6E-CAA39A62EA96}" type="presOf" srcId="{B2720939-3431-4B77-B021-6515F0B05C66}" destId="{0A9D7892-AF19-486E-9961-BA15D9A5B137}" srcOrd="1" destOrd="0" presId="urn:microsoft.com/office/officeart/2005/8/layout/hierarchy3"/>
    <dgm:cxn modelId="{221355AE-599A-43A2-964D-A926F41F588C}" srcId="{16F51A80-D94F-4378-8812-CAF86FD15316}" destId="{B9F3490B-0AA5-497F-A7B9-79C216361734}" srcOrd="1" destOrd="0" parTransId="{2073E0ED-342A-4995-B1B8-5709C004D6E6}" sibTransId="{092E1C03-7744-466D-873D-5BCFC8F3E74F}"/>
    <dgm:cxn modelId="{1CCC33DF-CB6B-4DC4-BFB9-B2002B9E261F}" type="presOf" srcId="{64684005-1FA8-4445-9FC0-F01313847AFE}" destId="{E14AD76D-60BF-4085-834E-83A7E2268150}" srcOrd="0" destOrd="0" presId="urn:microsoft.com/office/officeart/2005/8/layout/hierarchy3"/>
    <dgm:cxn modelId="{6617E93B-575F-4EAB-A900-E588A3AF3EAB}" type="presOf" srcId="{16F51A80-D94F-4378-8812-CAF86FD15316}" destId="{132CB379-685C-44E9-AA71-74EEDB71018B}" srcOrd="0" destOrd="0" presId="urn:microsoft.com/office/officeart/2005/8/layout/hierarchy3"/>
    <dgm:cxn modelId="{6BEA9B02-5AE0-4FC1-B798-C1EEE38D1F6E}" type="presOf" srcId="{1F6761EC-F835-48E9-8763-32FBA733E6A4}" destId="{4FE2625F-3AF8-470F-8775-5561F8B977D5}" srcOrd="0" destOrd="0" presId="urn:microsoft.com/office/officeart/2005/8/layout/hierarchy3"/>
    <dgm:cxn modelId="{34927105-598D-4544-A36F-B716429B3A15}" type="presOf" srcId="{B9F3490B-0AA5-497F-A7B9-79C216361734}" destId="{D842C8E9-7CD6-46C6-814F-F7D40EE73B24}" srcOrd="1" destOrd="0" presId="urn:microsoft.com/office/officeart/2005/8/layout/hierarchy3"/>
    <dgm:cxn modelId="{3D5ED8C1-058A-401C-BC8A-B8646AB3E643}" srcId="{B2720939-3431-4B77-B021-6515F0B05C66}" destId="{C4E540C2-0083-4C7E-856F-9105827AFB1C}" srcOrd="2" destOrd="0" parTransId="{B6BC4699-B9E7-4165-9EE2-220F614D73D7}" sibTransId="{009A1426-364D-4B1C-B193-3DFA0DF45077}"/>
    <dgm:cxn modelId="{CE73D86D-FA33-4E0E-9C92-0FCAF9A51007}" type="presOf" srcId="{54C36483-3DEA-422F-95B3-8BC83369A1FF}" destId="{3961CBA0-680F-4046-8843-EA4871D03812}" srcOrd="0" destOrd="0" presId="urn:microsoft.com/office/officeart/2005/8/layout/hierarchy3"/>
    <dgm:cxn modelId="{8DA3101E-9D0C-46CF-8FDD-A13BF659F3CD}" srcId="{B2720939-3431-4B77-B021-6515F0B05C66}" destId="{64684005-1FA8-4445-9FC0-F01313847AFE}" srcOrd="1" destOrd="0" parTransId="{6D383D71-92B8-4500-A908-BD8A1ADF87A2}" sibTransId="{AD9D22D5-859F-4C17-BD0E-4C37F8AD7097}"/>
    <dgm:cxn modelId="{A5B09599-CD6D-486E-A75E-1C0F79011E54}" type="presParOf" srcId="{132CB379-685C-44E9-AA71-74EEDB71018B}" destId="{4BCBB5B3-FD79-409D-9EF8-4196C7AA4613}" srcOrd="0" destOrd="0" presId="urn:microsoft.com/office/officeart/2005/8/layout/hierarchy3"/>
    <dgm:cxn modelId="{634F796F-82B2-4338-8EAF-4708E796EAA8}" type="presParOf" srcId="{4BCBB5B3-FD79-409D-9EF8-4196C7AA4613}" destId="{F74CA400-76F3-4A45-8F05-1C1A07FA9126}" srcOrd="0" destOrd="0" presId="urn:microsoft.com/office/officeart/2005/8/layout/hierarchy3"/>
    <dgm:cxn modelId="{2B56AF2E-39CB-40D2-8566-E776B1079E19}" type="presParOf" srcId="{F74CA400-76F3-4A45-8F05-1C1A07FA9126}" destId="{D0E315DC-74F9-40F4-9684-8D7DFC7644F2}" srcOrd="0" destOrd="0" presId="urn:microsoft.com/office/officeart/2005/8/layout/hierarchy3"/>
    <dgm:cxn modelId="{16BEAF9E-9FCD-4DD9-8EB3-2F8C8169EA47}" type="presParOf" srcId="{F74CA400-76F3-4A45-8F05-1C1A07FA9126}" destId="{0A9D7892-AF19-486E-9961-BA15D9A5B137}" srcOrd="1" destOrd="0" presId="urn:microsoft.com/office/officeart/2005/8/layout/hierarchy3"/>
    <dgm:cxn modelId="{E555EAA8-9A61-42F9-A02F-B3AF00F08F0F}" type="presParOf" srcId="{4BCBB5B3-FD79-409D-9EF8-4196C7AA4613}" destId="{F6F99745-2A5A-4D5E-98CF-5118CD5FFCBB}" srcOrd="1" destOrd="0" presId="urn:microsoft.com/office/officeart/2005/8/layout/hierarchy3"/>
    <dgm:cxn modelId="{5E1904E0-8D30-4232-9C62-D5E360574B09}" type="presParOf" srcId="{F6F99745-2A5A-4D5E-98CF-5118CD5FFCBB}" destId="{4FE2625F-3AF8-470F-8775-5561F8B977D5}" srcOrd="0" destOrd="0" presId="urn:microsoft.com/office/officeart/2005/8/layout/hierarchy3"/>
    <dgm:cxn modelId="{5EB7BBAE-22A1-4DD8-9033-FFA5E45566AE}" type="presParOf" srcId="{F6F99745-2A5A-4D5E-98CF-5118CD5FFCBB}" destId="{3961CBA0-680F-4046-8843-EA4871D03812}" srcOrd="1" destOrd="0" presId="urn:microsoft.com/office/officeart/2005/8/layout/hierarchy3"/>
    <dgm:cxn modelId="{2D51EAF8-9445-4736-B74D-5CEB75669013}" type="presParOf" srcId="{F6F99745-2A5A-4D5E-98CF-5118CD5FFCBB}" destId="{6BB3B2BD-15ED-4396-83C8-1045B99D17E3}" srcOrd="2" destOrd="0" presId="urn:microsoft.com/office/officeart/2005/8/layout/hierarchy3"/>
    <dgm:cxn modelId="{47383ED6-3599-48DF-9803-D9FF7C064E17}" type="presParOf" srcId="{F6F99745-2A5A-4D5E-98CF-5118CD5FFCBB}" destId="{E14AD76D-60BF-4085-834E-83A7E2268150}" srcOrd="3" destOrd="0" presId="urn:microsoft.com/office/officeart/2005/8/layout/hierarchy3"/>
    <dgm:cxn modelId="{6BF9C98A-4902-4A2A-B877-ABC612964BC2}" type="presParOf" srcId="{F6F99745-2A5A-4D5E-98CF-5118CD5FFCBB}" destId="{08312B4E-52CD-4086-B549-A6CA7275D66C}" srcOrd="4" destOrd="0" presId="urn:microsoft.com/office/officeart/2005/8/layout/hierarchy3"/>
    <dgm:cxn modelId="{8A31512B-688B-473E-A4AB-D28FB1C26B1E}" type="presParOf" srcId="{F6F99745-2A5A-4D5E-98CF-5118CD5FFCBB}" destId="{FE0C7879-CEB2-47FE-9E25-37C802E9199A}" srcOrd="5" destOrd="0" presId="urn:microsoft.com/office/officeart/2005/8/layout/hierarchy3"/>
    <dgm:cxn modelId="{20C03E38-F21F-45E2-B0FC-80866532FF9F}" type="presParOf" srcId="{132CB379-685C-44E9-AA71-74EEDB71018B}" destId="{1EDC0C3E-C1D7-4745-8601-DF9DB1F3BB6C}" srcOrd="1" destOrd="0" presId="urn:microsoft.com/office/officeart/2005/8/layout/hierarchy3"/>
    <dgm:cxn modelId="{DF4FE2E2-34A4-4A66-8D82-6051BD196E6A}" type="presParOf" srcId="{1EDC0C3E-C1D7-4745-8601-DF9DB1F3BB6C}" destId="{4493121D-70EF-4A24-8389-C8A4C2BE818E}" srcOrd="0" destOrd="0" presId="urn:microsoft.com/office/officeart/2005/8/layout/hierarchy3"/>
    <dgm:cxn modelId="{428FD7E3-F056-4049-924E-90C4699B5D5A}" type="presParOf" srcId="{4493121D-70EF-4A24-8389-C8A4C2BE818E}" destId="{08374521-20B6-4D60-8204-F460808CEE94}" srcOrd="0" destOrd="0" presId="urn:microsoft.com/office/officeart/2005/8/layout/hierarchy3"/>
    <dgm:cxn modelId="{5D666F36-BE4C-4396-B275-AB8FBAFC1B9D}" type="presParOf" srcId="{4493121D-70EF-4A24-8389-C8A4C2BE818E}" destId="{D842C8E9-7CD6-46C6-814F-F7D40EE73B24}" srcOrd="1" destOrd="0" presId="urn:microsoft.com/office/officeart/2005/8/layout/hierarchy3"/>
    <dgm:cxn modelId="{298B4138-B231-44CE-ABA4-D300636B5548}" type="presParOf" srcId="{1EDC0C3E-C1D7-4745-8601-DF9DB1F3BB6C}" destId="{3316556B-5CEF-4C63-ADF2-6574985724B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06E626-8FE7-433D-8881-4B0B3D36761D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B66757-8F2E-4108-B750-F2EB5F00891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КДН и ЗП </a:t>
          </a:r>
          <a:endParaRPr lang="ru-RU" sz="1600" b="1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gm:t>
    </dgm:pt>
    <dgm:pt modelId="{B3C42687-7712-4F1B-B2F1-E2749070C42C}" type="parTrans" cxnId="{3BA4AA45-08AA-4FA8-9E48-B3E144EB3C96}">
      <dgm:prSet/>
      <dgm:spPr/>
      <dgm:t>
        <a:bodyPr/>
        <a:lstStyle/>
        <a:p>
          <a:endParaRPr lang="ru-RU"/>
        </a:p>
      </dgm:t>
    </dgm:pt>
    <dgm:pt modelId="{A4E031FC-4A5B-4FC8-AAF7-27D36E5AEDDC}" type="sibTrans" cxnId="{3BA4AA45-08AA-4FA8-9E48-B3E144EB3C96}">
      <dgm:prSet/>
      <dgm:spPr/>
      <dgm:t>
        <a:bodyPr/>
        <a:lstStyle/>
        <a:p>
          <a:endParaRPr lang="ru-RU"/>
        </a:p>
      </dgm:t>
    </dgm:pt>
    <dgm:pt modelId="{26B55A2D-3D3D-4A9E-98F1-473086C96A0C}">
      <dgm:prSet phldrT="[Текст]" custT="1"/>
      <dgm:spPr/>
      <dgm:t>
        <a:bodyPr/>
        <a:lstStyle/>
        <a:p>
          <a:r>
            <a:rPr lang="ru-RU" sz="1300" b="1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Социальная</a:t>
          </a:r>
          <a:r>
            <a:rPr lang="ru-RU" sz="1300" b="1" baseline="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 защита, опека и попечительство</a:t>
          </a:r>
          <a:endParaRPr lang="ru-RU" sz="1300" b="1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gm:t>
    </dgm:pt>
    <dgm:pt modelId="{7AD8C730-1C98-416E-B2A3-391DEA03ECF0}" type="parTrans" cxnId="{C9E7327F-67F0-4FF9-975E-66340A5802C6}">
      <dgm:prSet/>
      <dgm:spPr/>
      <dgm:t>
        <a:bodyPr/>
        <a:lstStyle/>
        <a:p>
          <a:endParaRPr lang="ru-RU"/>
        </a:p>
      </dgm:t>
    </dgm:pt>
    <dgm:pt modelId="{FD6B661C-0462-405D-8CA8-AE0D4D9DA165}" type="sibTrans" cxnId="{C9E7327F-67F0-4FF9-975E-66340A5802C6}">
      <dgm:prSet/>
      <dgm:spPr/>
      <dgm:t>
        <a:bodyPr/>
        <a:lstStyle/>
        <a:p>
          <a:endParaRPr lang="ru-RU"/>
        </a:p>
      </dgm:t>
    </dgm:pt>
    <dgm:pt modelId="{8148E085-111A-4E9E-8DF0-72AE95490F91}">
      <dgm:prSet phldrT="[Текст]" custT="1"/>
      <dgm:spPr/>
      <dgm:t>
        <a:bodyPr/>
        <a:lstStyle/>
        <a:p>
          <a:r>
            <a:rPr lang="ru-RU" sz="1300" b="1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Образование (образовательная организация)</a:t>
          </a:r>
          <a:endParaRPr lang="ru-RU" sz="1300" b="1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gm:t>
    </dgm:pt>
    <dgm:pt modelId="{D9402186-53DC-465D-A0DB-8C44FBBF0EA1}" type="parTrans" cxnId="{AE12695C-82C9-438B-8094-666DDD883661}">
      <dgm:prSet/>
      <dgm:spPr/>
      <dgm:t>
        <a:bodyPr/>
        <a:lstStyle/>
        <a:p>
          <a:endParaRPr lang="ru-RU"/>
        </a:p>
      </dgm:t>
    </dgm:pt>
    <dgm:pt modelId="{32980137-4E5E-4739-AAE8-B33E246B16D7}" type="sibTrans" cxnId="{AE12695C-82C9-438B-8094-666DDD883661}">
      <dgm:prSet/>
      <dgm:spPr/>
      <dgm:t>
        <a:bodyPr/>
        <a:lstStyle/>
        <a:p>
          <a:endParaRPr lang="ru-RU"/>
        </a:p>
      </dgm:t>
    </dgm:pt>
    <dgm:pt modelId="{35CB7CB4-AAD6-4C25-B101-4B245E37458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Здравоохранение</a:t>
          </a:r>
          <a:endParaRPr lang="ru-RU" sz="1400" b="1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gm:t>
    </dgm:pt>
    <dgm:pt modelId="{85BD321A-E8D1-4CD2-BE49-1B2886F62CB1}" type="parTrans" cxnId="{DAD0942B-4DEE-4823-9B47-E193174572EF}">
      <dgm:prSet/>
      <dgm:spPr/>
      <dgm:t>
        <a:bodyPr/>
        <a:lstStyle/>
        <a:p>
          <a:endParaRPr lang="ru-RU"/>
        </a:p>
      </dgm:t>
    </dgm:pt>
    <dgm:pt modelId="{DB5283F7-055A-40CD-834C-9A3D786C702A}" type="sibTrans" cxnId="{DAD0942B-4DEE-4823-9B47-E193174572EF}">
      <dgm:prSet/>
      <dgm:spPr/>
      <dgm:t>
        <a:bodyPr/>
        <a:lstStyle/>
        <a:p>
          <a:endParaRPr lang="ru-RU"/>
        </a:p>
      </dgm:t>
    </dgm:pt>
    <dgm:pt modelId="{8D3B7FC0-2BC5-439E-9F1F-94C30B9982C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ПДН, МВД</a:t>
          </a:r>
          <a:endParaRPr lang="ru-RU" sz="1400" b="1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gm:t>
    </dgm:pt>
    <dgm:pt modelId="{9042CA9F-674C-4147-A9D6-96095E3266F9}" type="parTrans" cxnId="{FEEDBD60-8309-4024-84D5-CF6EF82C2463}">
      <dgm:prSet/>
      <dgm:spPr/>
      <dgm:t>
        <a:bodyPr/>
        <a:lstStyle/>
        <a:p>
          <a:endParaRPr lang="ru-RU"/>
        </a:p>
      </dgm:t>
    </dgm:pt>
    <dgm:pt modelId="{91FAC375-3F30-49DB-8E11-9E439EF38366}" type="sibTrans" cxnId="{FEEDBD60-8309-4024-84D5-CF6EF82C2463}">
      <dgm:prSet/>
      <dgm:spPr/>
      <dgm:t>
        <a:bodyPr/>
        <a:lstStyle/>
        <a:p>
          <a:endParaRPr lang="ru-RU"/>
        </a:p>
      </dgm:t>
    </dgm:pt>
    <dgm:pt modelId="{4770E3AC-8E01-4DC7-89C8-229C8C926E89}">
      <dgm:prSet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Молодежная политика, культура, спорт</a:t>
          </a:r>
          <a:endParaRPr lang="ru-RU" sz="1200" b="1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gm:t>
    </dgm:pt>
    <dgm:pt modelId="{B293D43E-4B92-46F1-B010-C67B689189DB}" type="parTrans" cxnId="{3CA13314-B993-4D5C-B427-B55D5BBBE629}">
      <dgm:prSet/>
      <dgm:spPr/>
      <dgm:t>
        <a:bodyPr/>
        <a:lstStyle/>
        <a:p>
          <a:endParaRPr lang="ru-RU"/>
        </a:p>
      </dgm:t>
    </dgm:pt>
    <dgm:pt modelId="{85456A79-3CD9-4279-89A7-AE8D5EFCAE51}" type="sibTrans" cxnId="{3CA13314-B993-4D5C-B427-B55D5BBBE629}">
      <dgm:prSet/>
      <dgm:spPr/>
      <dgm:t>
        <a:bodyPr/>
        <a:lstStyle/>
        <a:p>
          <a:endParaRPr lang="ru-RU"/>
        </a:p>
      </dgm:t>
    </dgm:pt>
    <dgm:pt modelId="{13488B38-1982-4803-9E29-1312C59D052D}" type="pres">
      <dgm:prSet presAssocID="{A706E626-8FE7-433D-8881-4B0B3D3676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1FB71-B6CF-4D29-AB46-A1F78FE31BF4}" type="pres">
      <dgm:prSet presAssocID="{ECB66757-8F2E-4108-B750-F2EB5F00891D}" presName="node" presStyleLbl="node1" presStyleIdx="0" presStyleCnt="6" custScaleX="136490" custRadScaleRad="101713" custRadScaleInc="3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80100-EC21-41EF-9EF8-CFFB8C9F2C75}" type="pres">
      <dgm:prSet presAssocID="{ECB66757-8F2E-4108-B750-F2EB5F00891D}" presName="spNode" presStyleCnt="0"/>
      <dgm:spPr/>
    </dgm:pt>
    <dgm:pt modelId="{4767B36B-6374-4D06-B801-3541181EB0D2}" type="pres">
      <dgm:prSet presAssocID="{A4E031FC-4A5B-4FC8-AAF7-27D36E5AEDDC}" presName="sibTrans" presStyleLbl="sibTrans1D1" presStyleIdx="0" presStyleCnt="6"/>
      <dgm:spPr/>
      <dgm:t>
        <a:bodyPr/>
        <a:lstStyle/>
        <a:p>
          <a:endParaRPr lang="ru-RU"/>
        </a:p>
      </dgm:t>
    </dgm:pt>
    <dgm:pt modelId="{2BD2BB95-FD03-43FC-88B2-DC8398BF8E3A}" type="pres">
      <dgm:prSet presAssocID="{26B55A2D-3D3D-4A9E-98F1-473086C96A0C}" presName="node" presStyleLbl="node1" presStyleIdx="1" presStyleCnt="6" custScaleX="155195" custScaleY="115190" custRadScaleRad="103179" custRadScaleInc="10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F39C58-0582-48FD-A06D-FB8534A734CA}" type="pres">
      <dgm:prSet presAssocID="{26B55A2D-3D3D-4A9E-98F1-473086C96A0C}" presName="spNode" presStyleCnt="0"/>
      <dgm:spPr/>
    </dgm:pt>
    <dgm:pt modelId="{DB57F97E-58B2-4A43-8604-F9EF8398C1D3}" type="pres">
      <dgm:prSet presAssocID="{FD6B661C-0462-405D-8CA8-AE0D4D9DA165}" presName="sibTrans" presStyleLbl="sibTrans1D1" presStyleIdx="1" presStyleCnt="6"/>
      <dgm:spPr/>
      <dgm:t>
        <a:bodyPr/>
        <a:lstStyle/>
        <a:p>
          <a:endParaRPr lang="ru-RU"/>
        </a:p>
      </dgm:t>
    </dgm:pt>
    <dgm:pt modelId="{533075DD-D4DA-4440-AD61-42EE0E48DC29}" type="pres">
      <dgm:prSet presAssocID="{4770E3AC-8E01-4DC7-89C8-229C8C926E89}" presName="node" presStyleLbl="node1" presStyleIdx="2" presStyleCnt="6" custScaleX="141362" custRadScaleRad="99556" custRadScaleInc="-38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60300-4DE4-4923-91EB-5506CFB29455}" type="pres">
      <dgm:prSet presAssocID="{4770E3AC-8E01-4DC7-89C8-229C8C926E89}" presName="spNode" presStyleCnt="0"/>
      <dgm:spPr/>
    </dgm:pt>
    <dgm:pt modelId="{477D336A-8E4D-42AA-BDA3-486284843D52}" type="pres">
      <dgm:prSet presAssocID="{85456A79-3CD9-4279-89A7-AE8D5EFCAE51}" presName="sibTrans" presStyleLbl="sibTrans1D1" presStyleIdx="2" presStyleCnt="6"/>
      <dgm:spPr/>
      <dgm:t>
        <a:bodyPr/>
        <a:lstStyle/>
        <a:p>
          <a:endParaRPr lang="ru-RU"/>
        </a:p>
      </dgm:t>
    </dgm:pt>
    <dgm:pt modelId="{8DF71D4A-5036-4D11-B200-10A07BD112B5}" type="pres">
      <dgm:prSet presAssocID="{8148E085-111A-4E9E-8DF0-72AE95490F91}" presName="node" presStyleLbl="node1" presStyleIdx="3" presStyleCnt="6" custScaleX="186323" custRadScaleRad="99269" custRadScaleInc="-4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F91F4-BA49-47C0-9711-1A03A87C726D}" type="pres">
      <dgm:prSet presAssocID="{8148E085-111A-4E9E-8DF0-72AE95490F91}" presName="spNode" presStyleCnt="0"/>
      <dgm:spPr/>
    </dgm:pt>
    <dgm:pt modelId="{395FE8CD-D3C8-4C1A-8536-77EAAB68F497}" type="pres">
      <dgm:prSet presAssocID="{32980137-4E5E-4739-AAE8-B33E246B16D7}" presName="sibTrans" presStyleLbl="sibTrans1D1" presStyleIdx="3" presStyleCnt="6"/>
      <dgm:spPr/>
      <dgm:t>
        <a:bodyPr/>
        <a:lstStyle/>
        <a:p>
          <a:endParaRPr lang="ru-RU"/>
        </a:p>
      </dgm:t>
    </dgm:pt>
    <dgm:pt modelId="{53EE18F6-278C-46CD-B3EA-31BF0A74D5C6}" type="pres">
      <dgm:prSet presAssocID="{35CB7CB4-AAD6-4C25-B101-4B245E374582}" presName="node" presStyleLbl="node1" presStyleIdx="4" presStyleCnt="6" custScaleX="218737" custRadScaleRad="99711" custRadScaleInc="64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ABB8C-C12A-45EA-8413-ABB71B6467A7}" type="pres">
      <dgm:prSet presAssocID="{35CB7CB4-AAD6-4C25-B101-4B245E374582}" presName="spNode" presStyleCnt="0"/>
      <dgm:spPr/>
    </dgm:pt>
    <dgm:pt modelId="{3C887D34-FB41-4C9E-9BF0-FF67196F39DE}" type="pres">
      <dgm:prSet presAssocID="{DB5283F7-055A-40CD-834C-9A3D786C702A}" presName="sibTrans" presStyleLbl="sibTrans1D1" presStyleIdx="4" presStyleCnt="6"/>
      <dgm:spPr/>
      <dgm:t>
        <a:bodyPr/>
        <a:lstStyle/>
        <a:p>
          <a:endParaRPr lang="ru-RU"/>
        </a:p>
      </dgm:t>
    </dgm:pt>
    <dgm:pt modelId="{562DCBF6-11FD-4F23-A0C4-6CD6B70FBA0E}" type="pres">
      <dgm:prSet presAssocID="{8D3B7FC0-2BC5-439E-9F1F-94C30B9982C8}" presName="node" presStyleLbl="node1" presStyleIdx="5" presStyleCnt="6" custScaleX="136489" custRadScaleRad="104816" custRadScaleInc="-8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25B40-C5F9-4D3E-966C-C3DBD1FBCFC0}" type="pres">
      <dgm:prSet presAssocID="{8D3B7FC0-2BC5-439E-9F1F-94C30B9982C8}" presName="spNode" presStyleCnt="0"/>
      <dgm:spPr/>
    </dgm:pt>
    <dgm:pt modelId="{99949441-14E0-480B-8A84-5A22E10DF41F}" type="pres">
      <dgm:prSet presAssocID="{91FAC375-3F30-49DB-8E11-9E439EF38366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86892D0F-014E-4AC2-B9F8-E44C5B7993AB}" type="presOf" srcId="{85456A79-3CD9-4279-89A7-AE8D5EFCAE51}" destId="{477D336A-8E4D-42AA-BDA3-486284843D52}" srcOrd="0" destOrd="0" presId="urn:microsoft.com/office/officeart/2005/8/layout/cycle6"/>
    <dgm:cxn modelId="{DADDEBDA-6019-449D-9A29-F914BA994DEF}" type="presOf" srcId="{DB5283F7-055A-40CD-834C-9A3D786C702A}" destId="{3C887D34-FB41-4C9E-9BF0-FF67196F39DE}" srcOrd="0" destOrd="0" presId="urn:microsoft.com/office/officeart/2005/8/layout/cycle6"/>
    <dgm:cxn modelId="{FEEDBD60-8309-4024-84D5-CF6EF82C2463}" srcId="{A706E626-8FE7-433D-8881-4B0B3D36761D}" destId="{8D3B7FC0-2BC5-439E-9F1F-94C30B9982C8}" srcOrd="5" destOrd="0" parTransId="{9042CA9F-674C-4147-A9D6-96095E3266F9}" sibTransId="{91FAC375-3F30-49DB-8E11-9E439EF38366}"/>
    <dgm:cxn modelId="{6D4EC645-BD62-48D8-8359-24CEC3A5FECA}" type="presOf" srcId="{FD6B661C-0462-405D-8CA8-AE0D4D9DA165}" destId="{DB57F97E-58B2-4A43-8604-F9EF8398C1D3}" srcOrd="0" destOrd="0" presId="urn:microsoft.com/office/officeart/2005/8/layout/cycle6"/>
    <dgm:cxn modelId="{EFBEB778-3E79-42EE-A66C-5BE768F310DB}" type="presOf" srcId="{4770E3AC-8E01-4DC7-89C8-229C8C926E89}" destId="{533075DD-D4DA-4440-AD61-42EE0E48DC29}" srcOrd="0" destOrd="0" presId="urn:microsoft.com/office/officeart/2005/8/layout/cycle6"/>
    <dgm:cxn modelId="{543009AF-A215-4FB9-B4FE-53F5E951FC00}" type="presOf" srcId="{8148E085-111A-4E9E-8DF0-72AE95490F91}" destId="{8DF71D4A-5036-4D11-B200-10A07BD112B5}" srcOrd="0" destOrd="0" presId="urn:microsoft.com/office/officeart/2005/8/layout/cycle6"/>
    <dgm:cxn modelId="{5A0C32C2-1530-4899-B00E-8E4039A2A075}" type="presOf" srcId="{8D3B7FC0-2BC5-439E-9F1F-94C30B9982C8}" destId="{562DCBF6-11FD-4F23-A0C4-6CD6B70FBA0E}" srcOrd="0" destOrd="0" presId="urn:microsoft.com/office/officeart/2005/8/layout/cycle6"/>
    <dgm:cxn modelId="{AE12695C-82C9-438B-8094-666DDD883661}" srcId="{A706E626-8FE7-433D-8881-4B0B3D36761D}" destId="{8148E085-111A-4E9E-8DF0-72AE95490F91}" srcOrd="3" destOrd="0" parTransId="{D9402186-53DC-465D-A0DB-8C44FBBF0EA1}" sibTransId="{32980137-4E5E-4739-AAE8-B33E246B16D7}"/>
    <dgm:cxn modelId="{5BD79697-4778-4488-8804-98DC5FE0F969}" type="presOf" srcId="{ECB66757-8F2E-4108-B750-F2EB5F00891D}" destId="{8911FB71-B6CF-4D29-AB46-A1F78FE31BF4}" srcOrd="0" destOrd="0" presId="urn:microsoft.com/office/officeart/2005/8/layout/cycle6"/>
    <dgm:cxn modelId="{4F35D894-3AFC-47BA-AC9B-18BBBB184C8E}" type="presOf" srcId="{A4E031FC-4A5B-4FC8-AAF7-27D36E5AEDDC}" destId="{4767B36B-6374-4D06-B801-3541181EB0D2}" srcOrd="0" destOrd="0" presId="urn:microsoft.com/office/officeart/2005/8/layout/cycle6"/>
    <dgm:cxn modelId="{66431464-D926-484E-A900-4E410C78DF76}" type="presOf" srcId="{35CB7CB4-AAD6-4C25-B101-4B245E374582}" destId="{53EE18F6-278C-46CD-B3EA-31BF0A74D5C6}" srcOrd="0" destOrd="0" presId="urn:microsoft.com/office/officeart/2005/8/layout/cycle6"/>
    <dgm:cxn modelId="{C9E7327F-67F0-4FF9-975E-66340A5802C6}" srcId="{A706E626-8FE7-433D-8881-4B0B3D36761D}" destId="{26B55A2D-3D3D-4A9E-98F1-473086C96A0C}" srcOrd="1" destOrd="0" parTransId="{7AD8C730-1C98-416E-B2A3-391DEA03ECF0}" sibTransId="{FD6B661C-0462-405D-8CA8-AE0D4D9DA165}"/>
    <dgm:cxn modelId="{C4783292-275D-4955-8D9E-3D4E3A2FDCA4}" type="presOf" srcId="{32980137-4E5E-4739-AAE8-B33E246B16D7}" destId="{395FE8CD-D3C8-4C1A-8536-77EAAB68F497}" srcOrd="0" destOrd="0" presId="urn:microsoft.com/office/officeart/2005/8/layout/cycle6"/>
    <dgm:cxn modelId="{D05D5375-9A35-4A53-BDDE-340B578080C8}" type="presOf" srcId="{A706E626-8FE7-433D-8881-4B0B3D36761D}" destId="{13488B38-1982-4803-9E29-1312C59D052D}" srcOrd="0" destOrd="0" presId="urn:microsoft.com/office/officeart/2005/8/layout/cycle6"/>
    <dgm:cxn modelId="{3CA13314-B993-4D5C-B427-B55D5BBBE629}" srcId="{A706E626-8FE7-433D-8881-4B0B3D36761D}" destId="{4770E3AC-8E01-4DC7-89C8-229C8C926E89}" srcOrd="2" destOrd="0" parTransId="{B293D43E-4B92-46F1-B010-C67B689189DB}" sibTransId="{85456A79-3CD9-4279-89A7-AE8D5EFCAE51}"/>
    <dgm:cxn modelId="{DAD0942B-4DEE-4823-9B47-E193174572EF}" srcId="{A706E626-8FE7-433D-8881-4B0B3D36761D}" destId="{35CB7CB4-AAD6-4C25-B101-4B245E374582}" srcOrd="4" destOrd="0" parTransId="{85BD321A-E8D1-4CD2-BE49-1B2886F62CB1}" sibTransId="{DB5283F7-055A-40CD-834C-9A3D786C702A}"/>
    <dgm:cxn modelId="{0D648A14-CDF2-43C9-96AE-B3EB5FE87A9F}" type="presOf" srcId="{91FAC375-3F30-49DB-8E11-9E439EF38366}" destId="{99949441-14E0-480B-8A84-5A22E10DF41F}" srcOrd="0" destOrd="0" presId="urn:microsoft.com/office/officeart/2005/8/layout/cycle6"/>
    <dgm:cxn modelId="{AA951F07-CB60-46DA-8D8D-FCD74B453643}" type="presOf" srcId="{26B55A2D-3D3D-4A9E-98F1-473086C96A0C}" destId="{2BD2BB95-FD03-43FC-88B2-DC8398BF8E3A}" srcOrd="0" destOrd="0" presId="urn:microsoft.com/office/officeart/2005/8/layout/cycle6"/>
    <dgm:cxn modelId="{3BA4AA45-08AA-4FA8-9E48-B3E144EB3C96}" srcId="{A706E626-8FE7-433D-8881-4B0B3D36761D}" destId="{ECB66757-8F2E-4108-B750-F2EB5F00891D}" srcOrd="0" destOrd="0" parTransId="{B3C42687-7712-4F1B-B2F1-E2749070C42C}" sibTransId="{A4E031FC-4A5B-4FC8-AAF7-27D36E5AEDDC}"/>
    <dgm:cxn modelId="{B3AF3C46-993B-47F7-B803-7FAC9CA5EFCE}" type="presParOf" srcId="{13488B38-1982-4803-9E29-1312C59D052D}" destId="{8911FB71-B6CF-4D29-AB46-A1F78FE31BF4}" srcOrd="0" destOrd="0" presId="urn:microsoft.com/office/officeart/2005/8/layout/cycle6"/>
    <dgm:cxn modelId="{B0AC6C71-8CE4-422B-9B0F-351FB2B9824A}" type="presParOf" srcId="{13488B38-1982-4803-9E29-1312C59D052D}" destId="{2B080100-EC21-41EF-9EF8-CFFB8C9F2C75}" srcOrd="1" destOrd="0" presId="urn:microsoft.com/office/officeart/2005/8/layout/cycle6"/>
    <dgm:cxn modelId="{6B4D8176-9D0B-4B03-AAF5-4656D528A796}" type="presParOf" srcId="{13488B38-1982-4803-9E29-1312C59D052D}" destId="{4767B36B-6374-4D06-B801-3541181EB0D2}" srcOrd="2" destOrd="0" presId="urn:microsoft.com/office/officeart/2005/8/layout/cycle6"/>
    <dgm:cxn modelId="{39916A38-2F2E-4BBC-9225-04E8186FFE33}" type="presParOf" srcId="{13488B38-1982-4803-9E29-1312C59D052D}" destId="{2BD2BB95-FD03-43FC-88B2-DC8398BF8E3A}" srcOrd="3" destOrd="0" presId="urn:microsoft.com/office/officeart/2005/8/layout/cycle6"/>
    <dgm:cxn modelId="{5F5F0F41-0FFA-464F-BB92-8539AE0305DC}" type="presParOf" srcId="{13488B38-1982-4803-9E29-1312C59D052D}" destId="{ABF39C58-0582-48FD-A06D-FB8534A734CA}" srcOrd="4" destOrd="0" presId="urn:microsoft.com/office/officeart/2005/8/layout/cycle6"/>
    <dgm:cxn modelId="{11CB22B1-11D0-4D00-A13A-A49450602DFE}" type="presParOf" srcId="{13488B38-1982-4803-9E29-1312C59D052D}" destId="{DB57F97E-58B2-4A43-8604-F9EF8398C1D3}" srcOrd="5" destOrd="0" presId="urn:microsoft.com/office/officeart/2005/8/layout/cycle6"/>
    <dgm:cxn modelId="{83443C07-E978-4079-9504-748FBCEF6E61}" type="presParOf" srcId="{13488B38-1982-4803-9E29-1312C59D052D}" destId="{533075DD-D4DA-4440-AD61-42EE0E48DC29}" srcOrd="6" destOrd="0" presId="urn:microsoft.com/office/officeart/2005/8/layout/cycle6"/>
    <dgm:cxn modelId="{FAB5D6E6-D917-4F8D-B86D-9E8E9120205F}" type="presParOf" srcId="{13488B38-1982-4803-9E29-1312C59D052D}" destId="{42160300-4DE4-4923-91EB-5506CFB29455}" srcOrd="7" destOrd="0" presId="urn:microsoft.com/office/officeart/2005/8/layout/cycle6"/>
    <dgm:cxn modelId="{20E46EFC-1443-4B81-B628-3DB8512AA3F2}" type="presParOf" srcId="{13488B38-1982-4803-9E29-1312C59D052D}" destId="{477D336A-8E4D-42AA-BDA3-486284843D52}" srcOrd="8" destOrd="0" presId="urn:microsoft.com/office/officeart/2005/8/layout/cycle6"/>
    <dgm:cxn modelId="{544BE2EA-8B37-4C7C-BC80-AB5478E13AE3}" type="presParOf" srcId="{13488B38-1982-4803-9E29-1312C59D052D}" destId="{8DF71D4A-5036-4D11-B200-10A07BD112B5}" srcOrd="9" destOrd="0" presId="urn:microsoft.com/office/officeart/2005/8/layout/cycle6"/>
    <dgm:cxn modelId="{CE025369-FE22-4D29-B505-E81167DFE1E4}" type="presParOf" srcId="{13488B38-1982-4803-9E29-1312C59D052D}" destId="{109F91F4-BA49-47C0-9711-1A03A87C726D}" srcOrd="10" destOrd="0" presId="urn:microsoft.com/office/officeart/2005/8/layout/cycle6"/>
    <dgm:cxn modelId="{E903C90B-B272-4347-A650-EF58BFE1CC8F}" type="presParOf" srcId="{13488B38-1982-4803-9E29-1312C59D052D}" destId="{395FE8CD-D3C8-4C1A-8536-77EAAB68F497}" srcOrd="11" destOrd="0" presId="urn:microsoft.com/office/officeart/2005/8/layout/cycle6"/>
    <dgm:cxn modelId="{C21F91F4-AE83-4BBD-A76C-B02787ADC2AA}" type="presParOf" srcId="{13488B38-1982-4803-9E29-1312C59D052D}" destId="{53EE18F6-278C-46CD-B3EA-31BF0A74D5C6}" srcOrd="12" destOrd="0" presId="urn:microsoft.com/office/officeart/2005/8/layout/cycle6"/>
    <dgm:cxn modelId="{51988AC4-B2DC-49B6-B895-F5D19F2728C4}" type="presParOf" srcId="{13488B38-1982-4803-9E29-1312C59D052D}" destId="{0D9ABB8C-C12A-45EA-8413-ABB71B6467A7}" srcOrd="13" destOrd="0" presId="urn:microsoft.com/office/officeart/2005/8/layout/cycle6"/>
    <dgm:cxn modelId="{24579550-0ACF-4A1C-B821-2D07CA368BFE}" type="presParOf" srcId="{13488B38-1982-4803-9E29-1312C59D052D}" destId="{3C887D34-FB41-4C9E-9BF0-FF67196F39DE}" srcOrd="14" destOrd="0" presId="urn:microsoft.com/office/officeart/2005/8/layout/cycle6"/>
    <dgm:cxn modelId="{AB3C059A-5F29-4ED0-96DF-991E135AED30}" type="presParOf" srcId="{13488B38-1982-4803-9E29-1312C59D052D}" destId="{562DCBF6-11FD-4F23-A0C4-6CD6B70FBA0E}" srcOrd="15" destOrd="0" presId="urn:microsoft.com/office/officeart/2005/8/layout/cycle6"/>
    <dgm:cxn modelId="{6DE2FB1D-63B8-4532-BCBB-3F5B73BE4EE8}" type="presParOf" srcId="{13488B38-1982-4803-9E29-1312C59D052D}" destId="{7F025B40-C5F9-4D3E-966C-C3DBD1FBCFC0}" srcOrd="16" destOrd="0" presId="urn:microsoft.com/office/officeart/2005/8/layout/cycle6"/>
    <dgm:cxn modelId="{573CF42F-DFAF-4134-A303-BBEAD845365D}" type="presParOf" srcId="{13488B38-1982-4803-9E29-1312C59D052D}" destId="{99949441-14E0-480B-8A84-5A22E10DF41F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14370-FB19-4033-8DB4-0FB994C351BF}">
      <dsp:nvSpPr>
        <dsp:cNvPr id="0" name=""/>
        <dsp:cNvSpPr/>
      </dsp:nvSpPr>
      <dsp:spPr>
        <a:xfrm>
          <a:off x="2888935" y="1174656"/>
          <a:ext cx="5209319" cy="5209319"/>
        </a:xfrm>
        <a:prstGeom prst="blockArc">
          <a:avLst>
            <a:gd name="adj1" fmla="val 13546773"/>
            <a:gd name="adj2" fmla="val 16903798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A5CEA7-629F-4FA0-8797-818E73B19590}">
      <dsp:nvSpPr>
        <dsp:cNvPr id="0" name=""/>
        <dsp:cNvSpPr/>
      </dsp:nvSpPr>
      <dsp:spPr>
        <a:xfrm>
          <a:off x="2842172" y="1219033"/>
          <a:ext cx="5209319" cy="5209319"/>
        </a:xfrm>
        <a:prstGeom prst="blockArc">
          <a:avLst>
            <a:gd name="adj1" fmla="val 11536550"/>
            <a:gd name="adj2" fmla="val 13633185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A5B86-7417-4739-8A5C-C91DB4FC019D}">
      <dsp:nvSpPr>
        <dsp:cNvPr id="0" name=""/>
        <dsp:cNvSpPr/>
      </dsp:nvSpPr>
      <dsp:spPr>
        <a:xfrm>
          <a:off x="2848442" y="1189375"/>
          <a:ext cx="5209319" cy="5209319"/>
        </a:xfrm>
        <a:prstGeom prst="blockArc">
          <a:avLst>
            <a:gd name="adj1" fmla="val 9592450"/>
            <a:gd name="adj2" fmla="val 11495918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BC58B-51D0-4302-90E8-69C2EA38E86A}">
      <dsp:nvSpPr>
        <dsp:cNvPr id="0" name=""/>
        <dsp:cNvSpPr/>
      </dsp:nvSpPr>
      <dsp:spPr>
        <a:xfrm>
          <a:off x="2448428" y="476444"/>
          <a:ext cx="5209319" cy="5209319"/>
        </a:xfrm>
        <a:prstGeom prst="blockArc">
          <a:avLst>
            <a:gd name="adj1" fmla="val 5981570"/>
            <a:gd name="adj2" fmla="val 8492018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E68ECC-7671-484E-9916-787167E3FD73}">
      <dsp:nvSpPr>
        <dsp:cNvPr id="0" name=""/>
        <dsp:cNvSpPr/>
      </dsp:nvSpPr>
      <dsp:spPr>
        <a:xfrm>
          <a:off x="3283183" y="774393"/>
          <a:ext cx="5209319" cy="5209319"/>
        </a:xfrm>
        <a:prstGeom prst="blockArc">
          <a:avLst>
            <a:gd name="adj1" fmla="val 3624452"/>
            <a:gd name="adj2" fmla="val 7175589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1B533-CBB7-4AE2-B650-ACE6B4B81A1B}">
      <dsp:nvSpPr>
        <dsp:cNvPr id="0" name=""/>
        <dsp:cNvSpPr/>
      </dsp:nvSpPr>
      <dsp:spPr>
        <a:xfrm>
          <a:off x="4046199" y="489760"/>
          <a:ext cx="5209319" cy="5209319"/>
        </a:xfrm>
        <a:prstGeom prst="blockArc">
          <a:avLst>
            <a:gd name="adj1" fmla="val 2173273"/>
            <a:gd name="adj2" fmla="val 4720665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2BBB0-3BDF-40B2-AAF9-95DA7873E3E4}">
      <dsp:nvSpPr>
        <dsp:cNvPr id="0" name=""/>
        <dsp:cNvSpPr/>
      </dsp:nvSpPr>
      <dsp:spPr>
        <a:xfrm>
          <a:off x="4132321" y="378697"/>
          <a:ext cx="5209319" cy="5209319"/>
        </a:xfrm>
        <a:prstGeom prst="blockArc">
          <a:avLst>
            <a:gd name="adj1" fmla="val 425645"/>
            <a:gd name="adj2" fmla="val 2361675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38D24-AA1C-4A4C-A7BF-F7EE25FA253B}">
      <dsp:nvSpPr>
        <dsp:cNvPr id="0" name=""/>
        <dsp:cNvSpPr/>
      </dsp:nvSpPr>
      <dsp:spPr>
        <a:xfrm>
          <a:off x="4303704" y="1666698"/>
          <a:ext cx="5209319" cy="5209319"/>
        </a:xfrm>
        <a:prstGeom prst="blockArc">
          <a:avLst>
            <a:gd name="adj1" fmla="val 18078205"/>
            <a:gd name="adj2" fmla="val 20264834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90C3F-7EB1-4C92-9F57-2B57E3D1598C}">
      <dsp:nvSpPr>
        <dsp:cNvPr id="0" name=""/>
        <dsp:cNvSpPr/>
      </dsp:nvSpPr>
      <dsp:spPr>
        <a:xfrm>
          <a:off x="3743886" y="1206437"/>
          <a:ext cx="5209319" cy="5209319"/>
        </a:xfrm>
        <a:prstGeom prst="blockArc">
          <a:avLst>
            <a:gd name="adj1" fmla="val 15751662"/>
            <a:gd name="adj2" fmla="val 19052883"/>
            <a:gd name="adj3" fmla="val 30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9F46EE-16E4-4FC2-A6D1-2745CCD93988}">
      <dsp:nvSpPr>
        <dsp:cNvPr id="0" name=""/>
        <dsp:cNvSpPr/>
      </dsp:nvSpPr>
      <dsp:spPr>
        <a:xfrm>
          <a:off x="4159416" y="2256979"/>
          <a:ext cx="3753441" cy="257042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0" kern="1200" dirty="0" smtClean="0"/>
        </a:p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 smtClean="0"/>
            <a:t>ребенок</a:t>
          </a:r>
          <a:endParaRPr lang="ru-RU" sz="5000" kern="1200" dirty="0"/>
        </a:p>
      </dsp:txBody>
      <dsp:txXfrm>
        <a:off x="4709095" y="2633408"/>
        <a:ext cx="2654083" cy="1817563"/>
      </dsp:txXfrm>
    </dsp:sp>
    <dsp:sp modelId="{8BA619B3-BE8C-4A93-B329-754DF30D799F}">
      <dsp:nvSpPr>
        <dsp:cNvPr id="0" name=""/>
        <dsp:cNvSpPr/>
      </dsp:nvSpPr>
      <dsp:spPr>
        <a:xfrm>
          <a:off x="4776323" y="649300"/>
          <a:ext cx="2477368" cy="12376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КДН и ЗП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5139125" y="830548"/>
        <a:ext cx="1751764" cy="875146"/>
      </dsp:txXfrm>
    </dsp:sp>
    <dsp:sp modelId="{CD6C72FD-2D05-406E-A38B-74B7E8AADC20}">
      <dsp:nvSpPr>
        <dsp:cNvPr id="0" name=""/>
        <dsp:cNvSpPr/>
      </dsp:nvSpPr>
      <dsp:spPr>
        <a:xfrm>
          <a:off x="7300324" y="1614398"/>
          <a:ext cx="1881221" cy="9311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У(О)ВД</a:t>
          </a:r>
          <a:endParaRPr lang="ru-RU" sz="1400" kern="1200" dirty="0"/>
        </a:p>
      </dsp:txBody>
      <dsp:txXfrm>
        <a:off x="7575822" y="1750758"/>
        <a:ext cx="1330225" cy="658402"/>
      </dsp:txXfrm>
    </dsp:sp>
    <dsp:sp modelId="{50251E76-614D-45B2-82C7-FB121D72331E}">
      <dsp:nvSpPr>
        <dsp:cNvPr id="0" name=""/>
        <dsp:cNvSpPr/>
      </dsp:nvSpPr>
      <dsp:spPr>
        <a:xfrm>
          <a:off x="8454443" y="2807872"/>
          <a:ext cx="1655318" cy="9844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ЦЗН</a:t>
          </a:r>
          <a:endParaRPr lang="ru-RU" sz="1400" b="1" kern="1200" dirty="0"/>
        </a:p>
      </dsp:txBody>
      <dsp:txXfrm>
        <a:off x="8696859" y="2952043"/>
        <a:ext cx="1170486" cy="696118"/>
      </dsp:txXfrm>
    </dsp:sp>
    <dsp:sp modelId="{74DFE8A8-D3C2-4E3E-A057-CF3870FA887D}">
      <dsp:nvSpPr>
        <dsp:cNvPr id="0" name=""/>
        <dsp:cNvSpPr/>
      </dsp:nvSpPr>
      <dsp:spPr>
        <a:xfrm>
          <a:off x="7801457" y="4184399"/>
          <a:ext cx="1836993" cy="8510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Образование</a:t>
          </a:r>
          <a:endParaRPr lang="ru-RU" sz="1600" b="1" kern="1200" dirty="0"/>
        </a:p>
      </dsp:txBody>
      <dsp:txXfrm>
        <a:off x="8070478" y="4309038"/>
        <a:ext cx="1298951" cy="601813"/>
      </dsp:txXfrm>
    </dsp:sp>
    <dsp:sp modelId="{30E47C37-2D69-4AD7-B1E4-B5CE1B214FFF}">
      <dsp:nvSpPr>
        <dsp:cNvPr id="0" name=""/>
        <dsp:cNvSpPr/>
      </dsp:nvSpPr>
      <dsp:spPr>
        <a:xfrm>
          <a:off x="5965719" y="5139843"/>
          <a:ext cx="2377342" cy="9388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Здравоохранение</a:t>
          </a:r>
          <a:endParaRPr lang="ru-RU" sz="1500" b="1" kern="1200" dirty="0"/>
        </a:p>
      </dsp:txBody>
      <dsp:txXfrm>
        <a:off x="6313873" y="5277332"/>
        <a:ext cx="1681034" cy="663858"/>
      </dsp:txXfrm>
    </dsp:sp>
    <dsp:sp modelId="{0F164582-3181-4A5D-B1E2-00A94E42AA9D}">
      <dsp:nvSpPr>
        <dsp:cNvPr id="0" name=""/>
        <dsp:cNvSpPr/>
      </dsp:nvSpPr>
      <dsp:spPr>
        <a:xfrm>
          <a:off x="3517268" y="5183451"/>
          <a:ext cx="2208003" cy="8515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УИИ</a:t>
          </a:r>
          <a:endParaRPr lang="ru-RU" sz="1400" b="1" kern="1200" dirty="0"/>
        </a:p>
      </dsp:txBody>
      <dsp:txXfrm>
        <a:off x="3840623" y="5308163"/>
        <a:ext cx="1561293" cy="602166"/>
      </dsp:txXfrm>
    </dsp:sp>
    <dsp:sp modelId="{9025AA05-2A79-4566-9FD6-0FBCB1307C51}">
      <dsp:nvSpPr>
        <dsp:cNvPr id="0" name=""/>
        <dsp:cNvSpPr/>
      </dsp:nvSpPr>
      <dsp:spPr>
        <a:xfrm>
          <a:off x="1964860" y="4235232"/>
          <a:ext cx="2160185" cy="8825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Спорт и </a:t>
          </a:r>
          <a:br>
            <a:rPr lang="ru-RU" sz="1400" b="1" kern="1200" dirty="0" smtClean="0"/>
          </a:br>
          <a:r>
            <a:rPr lang="ru-RU" sz="1400" b="1" kern="1200" dirty="0" smtClean="0"/>
            <a:t>молодежная политика</a:t>
          </a:r>
          <a:endParaRPr lang="ru-RU" sz="1400" b="1" kern="1200" dirty="0"/>
        </a:p>
      </dsp:txBody>
      <dsp:txXfrm>
        <a:off x="2281212" y="4364483"/>
        <a:ext cx="1527481" cy="624081"/>
      </dsp:txXfrm>
    </dsp:sp>
    <dsp:sp modelId="{8CAC094F-69B4-46FF-A0F4-FB3F84D24725}">
      <dsp:nvSpPr>
        <dsp:cNvPr id="0" name=""/>
        <dsp:cNvSpPr/>
      </dsp:nvSpPr>
      <dsp:spPr>
        <a:xfrm>
          <a:off x="1933734" y="2735830"/>
          <a:ext cx="2013969" cy="1085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Культура</a:t>
          </a:r>
          <a:endParaRPr lang="ru-RU" sz="1400" b="1" kern="1200" dirty="0"/>
        </a:p>
      </dsp:txBody>
      <dsp:txXfrm>
        <a:off x="2228673" y="2894739"/>
        <a:ext cx="1424091" cy="767279"/>
      </dsp:txXfrm>
    </dsp:sp>
    <dsp:sp modelId="{0AB43BFB-5139-444F-8E62-F1064CDEA355}">
      <dsp:nvSpPr>
        <dsp:cNvPr id="0" name=""/>
        <dsp:cNvSpPr/>
      </dsp:nvSpPr>
      <dsp:spPr>
        <a:xfrm>
          <a:off x="2813807" y="1481252"/>
          <a:ext cx="1782147" cy="9200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УСЗН</a:t>
          </a:r>
          <a:endParaRPr lang="ru-RU" sz="1400" b="1" kern="1200" dirty="0"/>
        </a:p>
      </dsp:txBody>
      <dsp:txXfrm>
        <a:off x="3074796" y="1615983"/>
        <a:ext cx="1260169" cy="6505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315DC-74F9-40F4-9684-8D7DFC7644F2}">
      <dsp:nvSpPr>
        <dsp:cNvPr id="0" name=""/>
        <dsp:cNvSpPr/>
      </dsp:nvSpPr>
      <dsp:spPr>
        <a:xfrm>
          <a:off x="880598" y="1098"/>
          <a:ext cx="3504516" cy="1022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 smtClean="0">
              <a:solidFill>
                <a:srgbClr val="FFFF00"/>
              </a:solidFill>
            </a:rPr>
            <a:t>ПРОДОЛЖЕНИЕ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rgbClr val="FFFF00"/>
              </a:solidFill>
            </a:rPr>
            <a:t>проведения ИПР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910559" y="31059"/>
        <a:ext cx="3444594" cy="963032"/>
      </dsp:txXfrm>
    </dsp:sp>
    <dsp:sp modelId="{4FE2625F-3AF8-470F-8775-5561F8B977D5}">
      <dsp:nvSpPr>
        <dsp:cNvPr id="0" name=""/>
        <dsp:cNvSpPr/>
      </dsp:nvSpPr>
      <dsp:spPr>
        <a:xfrm>
          <a:off x="1231050" y="1024053"/>
          <a:ext cx="281833" cy="3311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1167"/>
              </a:lnTo>
              <a:lnTo>
                <a:pt x="281833" y="33111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61CBA0-680F-4046-8843-EA4871D03812}">
      <dsp:nvSpPr>
        <dsp:cNvPr id="0" name=""/>
        <dsp:cNvSpPr/>
      </dsp:nvSpPr>
      <dsp:spPr>
        <a:xfrm>
          <a:off x="1512883" y="3946318"/>
          <a:ext cx="4321936" cy="7778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Новый срок проведения ИПР</a:t>
          </a:r>
          <a:endParaRPr lang="ru-RU" sz="2000" b="1" kern="1200" dirty="0">
            <a:solidFill>
              <a:srgbClr val="C00000"/>
            </a:solidFill>
          </a:endParaRPr>
        </a:p>
      </dsp:txBody>
      <dsp:txXfrm>
        <a:off x="1535664" y="3969099"/>
        <a:ext cx="4276374" cy="732242"/>
      </dsp:txXfrm>
    </dsp:sp>
    <dsp:sp modelId="{6BB3B2BD-15ED-4396-83C8-1045B99D17E3}">
      <dsp:nvSpPr>
        <dsp:cNvPr id="0" name=""/>
        <dsp:cNvSpPr/>
      </dsp:nvSpPr>
      <dsp:spPr>
        <a:xfrm>
          <a:off x="1231050" y="1024053"/>
          <a:ext cx="255133" cy="2195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5613"/>
              </a:lnTo>
              <a:lnTo>
                <a:pt x="255133" y="21956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4AD76D-60BF-4085-834E-83A7E2268150}">
      <dsp:nvSpPr>
        <dsp:cNvPr id="0" name=""/>
        <dsp:cNvSpPr/>
      </dsp:nvSpPr>
      <dsp:spPr>
        <a:xfrm>
          <a:off x="1486183" y="2727478"/>
          <a:ext cx="4474782" cy="984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Дата очередного заседания </a:t>
          </a:r>
          <a:br>
            <a:rPr lang="ru-RU" sz="2000" b="1" kern="1200" dirty="0" smtClean="0">
              <a:solidFill>
                <a:srgbClr val="C00000"/>
              </a:solidFill>
            </a:rPr>
          </a:br>
          <a:r>
            <a:rPr lang="ru-RU" sz="2000" b="1" kern="1200" dirty="0" smtClean="0">
              <a:solidFill>
                <a:srgbClr val="C00000"/>
              </a:solidFill>
            </a:rPr>
            <a:t>КДН и ЗП МО</a:t>
          </a:r>
          <a:endParaRPr lang="ru-RU" sz="2000" b="1" kern="1200" dirty="0">
            <a:solidFill>
              <a:srgbClr val="C00000"/>
            </a:solidFill>
          </a:endParaRPr>
        </a:p>
      </dsp:txBody>
      <dsp:txXfrm>
        <a:off x="1515014" y="2756309"/>
        <a:ext cx="4417120" cy="926713"/>
      </dsp:txXfrm>
    </dsp:sp>
    <dsp:sp modelId="{08312B4E-52CD-4086-B549-A6CA7275D66C}">
      <dsp:nvSpPr>
        <dsp:cNvPr id="0" name=""/>
        <dsp:cNvSpPr/>
      </dsp:nvSpPr>
      <dsp:spPr>
        <a:xfrm>
          <a:off x="1231050" y="1024053"/>
          <a:ext cx="255133" cy="905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5943"/>
              </a:lnTo>
              <a:lnTo>
                <a:pt x="255133" y="9059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C7879-CEB2-47FE-9E25-37C802E9199A}">
      <dsp:nvSpPr>
        <dsp:cNvPr id="0" name=""/>
        <dsp:cNvSpPr/>
      </dsp:nvSpPr>
      <dsp:spPr>
        <a:xfrm>
          <a:off x="1486183" y="1376336"/>
          <a:ext cx="4443653" cy="11073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ПОСТАНОВЛЕНИЕ КДН и ЗП МО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о продолжении проведения ИПР </a:t>
          </a:r>
          <a:endParaRPr lang="ru-RU" sz="1800" b="1" kern="1200" dirty="0">
            <a:solidFill>
              <a:srgbClr val="C00000"/>
            </a:solidFill>
          </a:endParaRPr>
        </a:p>
      </dsp:txBody>
      <dsp:txXfrm>
        <a:off x="1518615" y="1408768"/>
        <a:ext cx="4378789" cy="1042457"/>
      </dsp:txXfrm>
    </dsp:sp>
    <dsp:sp modelId="{08374521-20B6-4D60-8204-F460808CEE94}">
      <dsp:nvSpPr>
        <dsp:cNvPr id="0" name=""/>
        <dsp:cNvSpPr/>
      </dsp:nvSpPr>
      <dsp:spPr>
        <a:xfrm>
          <a:off x="6562538" y="0"/>
          <a:ext cx="4101362" cy="1593446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СНЯТИЕ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семьи и (или) несовершеннолетнего </a:t>
          </a:r>
          <a:br>
            <a:rPr lang="ru-RU" sz="2000" b="1" kern="1200" dirty="0" smtClean="0">
              <a:solidFill>
                <a:schemeClr val="bg1"/>
              </a:solidFill>
            </a:rPr>
          </a:br>
          <a:r>
            <a:rPr lang="ru-RU" sz="2000" b="1" kern="1200" dirty="0" smtClean="0">
              <a:solidFill>
                <a:schemeClr val="bg1"/>
              </a:solidFill>
            </a:rPr>
            <a:t>с учета в Банке данных СОП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6609208" y="46670"/>
        <a:ext cx="4008022" cy="15001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1FB71-B6CF-4D29-AB46-A1F78FE31BF4}">
      <dsp:nvSpPr>
        <dsp:cNvPr id="0" name=""/>
        <dsp:cNvSpPr/>
      </dsp:nvSpPr>
      <dsp:spPr>
        <a:xfrm>
          <a:off x="2260062" y="0"/>
          <a:ext cx="1164559" cy="554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КДН и ЗП </a:t>
          </a:r>
          <a:endParaRPr lang="ru-RU" sz="1600" b="1" kern="1200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sp:txBody>
      <dsp:txXfrm>
        <a:off x="2287135" y="27073"/>
        <a:ext cx="1110413" cy="500446"/>
      </dsp:txXfrm>
    </dsp:sp>
    <dsp:sp modelId="{4767B36B-6374-4D06-B801-3541181EB0D2}">
      <dsp:nvSpPr>
        <dsp:cNvPr id="0" name=""/>
        <dsp:cNvSpPr/>
      </dsp:nvSpPr>
      <dsp:spPr>
        <a:xfrm>
          <a:off x="1638283" y="331901"/>
          <a:ext cx="2612054" cy="2612054"/>
        </a:xfrm>
        <a:custGeom>
          <a:avLst/>
          <a:gdLst/>
          <a:ahLst/>
          <a:cxnLst/>
          <a:rect l="0" t="0" r="0" b="0"/>
          <a:pathLst>
            <a:path>
              <a:moveTo>
                <a:pt x="1790153" y="93043"/>
              </a:moveTo>
              <a:arcTo wR="1306027" hR="1306027" stAng="17505477" swAng="10634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2BB95-FD03-43FC-88B2-DC8398BF8E3A}">
      <dsp:nvSpPr>
        <dsp:cNvPr id="0" name=""/>
        <dsp:cNvSpPr/>
      </dsp:nvSpPr>
      <dsp:spPr>
        <a:xfrm>
          <a:off x="3351788" y="632530"/>
          <a:ext cx="1324154" cy="6388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Социальная</a:t>
          </a:r>
          <a:r>
            <a:rPr lang="ru-RU" sz="1300" b="1" kern="1200" baseline="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 защита, опека и попечительство</a:t>
          </a:r>
          <a:endParaRPr lang="ru-RU" sz="1300" b="1" kern="1200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sp:txBody>
      <dsp:txXfrm>
        <a:off x="3382973" y="663715"/>
        <a:ext cx="1261784" cy="576465"/>
      </dsp:txXfrm>
    </dsp:sp>
    <dsp:sp modelId="{DB57F97E-58B2-4A43-8604-F9EF8398C1D3}">
      <dsp:nvSpPr>
        <dsp:cNvPr id="0" name=""/>
        <dsp:cNvSpPr/>
      </dsp:nvSpPr>
      <dsp:spPr>
        <a:xfrm>
          <a:off x="1537213" y="160707"/>
          <a:ext cx="2612054" cy="2612054"/>
        </a:xfrm>
        <a:custGeom>
          <a:avLst/>
          <a:gdLst/>
          <a:ahLst/>
          <a:cxnLst/>
          <a:rect l="0" t="0" r="0" b="0"/>
          <a:pathLst>
            <a:path>
              <a:moveTo>
                <a:pt x="2598140" y="1115895"/>
              </a:moveTo>
              <a:arcTo wR="1306027" hR="1306027" stAng="21097747" swAng="137547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075DD-D4DA-4440-AD61-42EE0E48DC29}">
      <dsp:nvSpPr>
        <dsp:cNvPr id="0" name=""/>
        <dsp:cNvSpPr/>
      </dsp:nvSpPr>
      <dsp:spPr>
        <a:xfrm>
          <a:off x="3423844" y="1800045"/>
          <a:ext cx="1206128" cy="554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Молодежная политика, культура, спорт</a:t>
          </a:r>
          <a:endParaRPr lang="ru-RU" sz="1200" b="1" kern="1200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sp:txBody>
      <dsp:txXfrm>
        <a:off x="3450917" y="1827118"/>
        <a:ext cx="1151982" cy="500446"/>
      </dsp:txXfrm>
    </dsp:sp>
    <dsp:sp modelId="{477D336A-8E4D-42AA-BDA3-486284843D52}">
      <dsp:nvSpPr>
        <dsp:cNvPr id="0" name=""/>
        <dsp:cNvSpPr/>
      </dsp:nvSpPr>
      <dsp:spPr>
        <a:xfrm>
          <a:off x="1522041" y="262753"/>
          <a:ext cx="2612054" cy="2612054"/>
        </a:xfrm>
        <a:custGeom>
          <a:avLst/>
          <a:gdLst/>
          <a:ahLst/>
          <a:cxnLst/>
          <a:rect l="0" t="0" r="0" b="0"/>
          <a:pathLst>
            <a:path>
              <a:moveTo>
                <a:pt x="2347057" y="2094673"/>
              </a:moveTo>
              <a:arcTo wR="1306027" hR="1306027" stAng="2228775" swAng="90446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71D4A-5036-4D11-B200-10A07BD112B5}">
      <dsp:nvSpPr>
        <dsp:cNvPr id="0" name=""/>
        <dsp:cNvSpPr/>
      </dsp:nvSpPr>
      <dsp:spPr>
        <a:xfrm>
          <a:off x="2051066" y="2603171"/>
          <a:ext cx="1589744" cy="554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Образование (образовательная организация)</a:t>
          </a:r>
          <a:endParaRPr lang="ru-RU" sz="1300" b="1" kern="1200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sp:txBody>
      <dsp:txXfrm>
        <a:off x="2078139" y="2630244"/>
        <a:ext cx="1535598" cy="500446"/>
      </dsp:txXfrm>
    </dsp:sp>
    <dsp:sp modelId="{395FE8CD-D3C8-4C1A-8536-77EAAB68F497}">
      <dsp:nvSpPr>
        <dsp:cNvPr id="0" name=""/>
        <dsp:cNvSpPr/>
      </dsp:nvSpPr>
      <dsp:spPr>
        <a:xfrm>
          <a:off x="1513002" y="262771"/>
          <a:ext cx="2612054" cy="2612054"/>
        </a:xfrm>
        <a:custGeom>
          <a:avLst/>
          <a:gdLst/>
          <a:ahLst/>
          <a:cxnLst/>
          <a:rect l="0" t="0" r="0" b="0"/>
          <a:pathLst>
            <a:path>
              <a:moveTo>
                <a:pt x="533905" y="2359372"/>
              </a:moveTo>
              <a:arcTo wR="1306027" hR="1306027" stAng="7574527" swAng="1336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EE18F6-278C-46CD-B3EA-31BF0A74D5C6}">
      <dsp:nvSpPr>
        <dsp:cNvPr id="0" name=""/>
        <dsp:cNvSpPr/>
      </dsp:nvSpPr>
      <dsp:spPr>
        <a:xfrm>
          <a:off x="646604" y="1691757"/>
          <a:ext cx="1866307" cy="554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Здравоохранение</a:t>
          </a:r>
          <a:endParaRPr lang="ru-RU" sz="1400" b="1" kern="1200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sp:txBody>
      <dsp:txXfrm>
        <a:off x="673677" y="1718830"/>
        <a:ext cx="1812161" cy="500446"/>
      </dsp:txXfrm>
    </dsp:sp>
    <dsp:sp modelId="{3C887D34-FB41-4C9E-9BF0-FF67196F39DE}">
      <dsp:nvSpPr>
        <dsp:cNvPr id="0" name=""/>
        <dsp:cNvSpPr/>
      </dsp:nvSpPr>
      <dsp:spPr>
        <a:xfrm>
          <a:off x="1492821" y="93064"/>
          <a:ext cx="2612054" cy="2612054"/>
        </a:xfrm>
        <a:custGeom>
          <a:avLst/>
          <a:gdLst/>
          <a:ahLst/>
          <a:cxnLst/>
          <a:rect l="0" t="0" r="0" b="0"/>
          <a:pathLst>
            <a:path>
              <a:moveTo>
                <a:pt x="32149" y="1594024"/>
              </a:moveTo>
              <a:arcTo wR="1306027" hR="1306027" stAng="10035647" swAng="124237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2DCBF6-11FD-4F23-A0C4-6CD6B70FBA0E}">
      <dsp:nvSpPr>
        <dsp:cNvPr id="0" name=""/>
        <dsp:cNvSpPr/>
      </dsp:nvSpPr>
      <dsp:spPr>
        <a:xfrm>
          <a:off x="1035795" y="658738"/>
          <a:ext cx="1164551" cy="554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rPr>
            <a:t>ПДН, МВД</a:t>
          </a:r>
          <a:endParaRPr lang="ru-RU" sz="1400" b="1" kern="1200" dirty="0">
            <a:solidFill>
              <a:srgbClr val="FFFF00"/>
            </a:solidFill>
            <a:latin typeface="+mj-lt"/>
            <a:cs typeface="Times New Roman" panose="02020603050405020304" pitchFamily="18" charset="0"/>
          </a:endParaRPr>
        </a:p>
      </dsp:txBody>
      <dsp:txXfrm>
        <a:off x="1062868" y="685811"/>
        <a:ext cx="1110405" cy="500446"/>
      </dsp:txXfrm>
    </dsp:sp>
    <dsp:sp modelId="{99949441-14E0-480B-8A84-5A22E10DF41F}">
      <dsp:nvSpPr>
        <dsp:cNvPr id="0" name=""/>
        <dsp:cNvSpPr/>
      </dsp:nvSpPr>
      <dsp:spPr>
        <a:xfrm>
          <a:off x="1365958" y="338347"/>
          <a:ext cx="2612054" cy="2612054"/>
        </a:xfrm>
        <a:custGeom>
          <a:avLst/>
          <a:gdLst/>
          <a:ahLst/>
          <a:cxnLst/>
          <a:rect l="0" t="0" r="0" b="0"/>
          <a:pathLst>
            <a:path>
              <a:moveTo>
                <a:pt x="453027" y="317038"/>
              </a:moveTo>
              <a:arcTo wR="1306027" hR="1306027" stAng="13753341" swAng="133007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134" cy="496095"/>
          </a:xfrm>
          <a:prstGeom prst="rect">
            <a:avLst/>
          </a:prstGeom>
        </p:spPr>
        <p:txBody>
          <a:bodyPr vert="horz" lIns="91301" tIns="45650" rIns="91301" bIns="4565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0"/>
            <a:ext cx="2946134" cy="496095"/>
          </a:xfrm>
          <a:prstGeom prst="rect">
            <a:avLst/>
          </a:prstGeom>
        </p:spPr>
        <p:txBody>
          <a:bodyPr vert="horz" lIns="91301" tIns="45650" rIns="91301" bIns="45650" rtlCol="0"/>
          <a:lstStyle>
            <a:lvl1pPr algn="r">
              <a:defRPr sz="1200"/>
            </a:lvl1pPr>
          </a:lstStyle>
          <a:p>
            <a:fld id="{9AC46B96-1C7B-47AF-8312-C9800A8FFCC1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0546"/>
            <a:ext cx="2946134" cy="496095"/>
          </a:xfrm>
          <a:prstGeom prst="rect">
            <a:avLst/>
          </a:prstGeom>
        </p:spPr>
        <p:txBody>
          <a:bodyPr vert="horz" lIns="91301" tIns="45650" rIns="91301" bIns="4565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430546"/>
            <a:ext cx="2946134" cy="496095"/>
          </a:xfrm>
          <a:prstGeom prst="rect">
            <a:avLst/>
          </a:prstGeom>
        </p:spPr>
        <p:txBody>
          <a:bodyPr vert="horz" lIns="91301" tIns="45650" rIns="91301" bIns="45650" rtlCol="0" anchor="b"/>
          <a:lstStyle>
            <a:lvl1pPr algn="r">
              <a:defRPr sz="1200"/>
            </a:lvl1pPr>
          </a:lstStyle>
          <a:p>
            <a:fld id="{090CD4CB-5033-40EA-B379-0BF536C0B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675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8135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135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CDAE3474-30FA-444F-B58A-4A9AE9242454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60" cy="49813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60" cy="49813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B06D61EC-2182-423C-B098-0B7328B8B3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2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D61EC-2182-423C-B098-0B7328B8B31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08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5325F1-A37B-4A9F-9D20-08B4C4928C46}" type="slidenum">
              <a:rPr lang="ru-RU" altLang="ru-RU"/>
              <a:pPr/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1266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5325F1-A37B-4A9F-9D20-08B4C4928C46}" type="slidenum">
              <a:rPr lang="ru-RU" altLang="ru-RU"/>
              <a:pPr/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6192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5325F1-A37B-4A9F-9D20-08B4C4928C46}" type="slidenum">
              <a:rPr lang="ru-RU" altLang="ru-RU"/>
              <a:pPr/>
              <a:t>35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6192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5325F1-A37B-4A9F-9D20-08B4C4928C46}" type="slidenum">
              <a:rPr lang="ru-RU" altLang="ru-RU"/>
              <a:pPr/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2843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5325F1-A37B-4A9F-9D20-08B4C4928C46}" type="slidenum">
              <a:rPr lang="ru-RU" altLang="ru-RU"/>
              <a:pPr/>
              <a:t>39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1822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5325F1-A37B-4A9F-9D20-08B4C4928C46}" type="slidenum">
              <a:rPr lang="ru-RU" altLang="ru-RU"/>
              <a:pPr/>
              <a:t>40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2843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DBB4A-1B5C-4736-8CF5-A7EBC6C02E07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455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ln/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charset="0"/>
            </a:endParaRPr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245" indent="-284264" defTabSz="90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1795" indent="-227411" defTabSz="90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9776" indent="-227411" defTabSz="90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6177" indent="-227411" defTabSz="90648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1000" indent="-227411" defTabSz="90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65822" indent="-227411" defTabSz="90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0645" indent="-227411" defTabSz="90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75467" indent="-227411" defTabSz="9064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07F06A6-FAD8-42B5-B3AB-C4A4D14742F4}" type="slidenum">
              <a:rPr lang="ru-RU" altLang="ru-RU" smtClean="0">
                <a:latin typeface="Arial" charset="0"/>
              </a:rPr>
              <a:pPr>
                <a:spcBef>
                  <a:spcPct val="0"/>
                </a:spcBef>
              </a:pPr>
              <a:t>42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ln/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/>
              <a:t>Комиссии обеспечивают организацию системного подхода в деятельности по профилактике безнадзорности и правонарушений несовершеннолетних.</a:t>
            </a: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39087" indent="-284264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37056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1879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46702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01524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56347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11169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65992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5D77672-A784-4EEC-89AA-E17E80A796E4}" type="slidenum">
              <a:rPr lang="ru-RU" altLang="ru-RU">
                <a:latin typeface="Arial" charset="0"/>
              </a:rPr>
              <a:pPr>
                <a:spcBef>
                  <a:spcPct val="0"/>
                </a:spcBef>
              </a:pPr>
              <a:t>8</a:t>
            </a:fld>
            <a:endParaRPr lang="ru-RU" alt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39087" indent="-284264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37056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1879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46702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01524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56347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11169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65992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6DADFE81-7836-4982-B8B9-B8C1F52C262E}" type="slidenum">
              <a:rPr lang="ru-RU" altLang="ru-RU">
                <a:latin typeface="Arial" charset="0"/>
              </a:rPr>
              <a:pPr>
                <a:spcBef>
                  <a:spcPct val="0"/>
                </a:spcBef>
              </a:pPr>
              <a:t>11</a:t>
            </a:fld>
            <a:endParaRPr lang="ru-RU" alt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39087" indent="-284264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37056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1879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46702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01524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56347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11169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65992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9300700-F5A1-4863-978F-B93D33298496}" type="slidenum">
              <a:rPr lang="ru-RU" altLang="ru-RU" smtClean="0">
                <a:latin typeface="Arial" charset="0"/>
              </a:rPr>
              <a:pPr eaLnBrk="0" hangingPunct="0">
                <a:spcBef>
                  <a:spcPct val="0"/>
                </a:spcBef>
              </a:pPr>
              <a:t>23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39087" indent="-284264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37056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1879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46702" indent="-227411" defTabSz="90806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01524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56347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11169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65992" indent="-227411" defTabSz="9080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842B9C6-3769-4201-AFDB-1EFA4CB99480}" type="slidenum">
              <a:rPr lang="ru-RU" altLang="ru-RU" smtClean="0">
                <a:latin typeface="Arial" charset="0"/>
              </a:rPr>
              <a:pPr eaLnBrk="0" hangingPunct="0">
                <a:spcBef>
                  <a:spcPct val="0"/>
                </a:spcBef>
              </a:pPr>
              <a:t>24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cs typeface="Arial" charset="0"/>
            </a:endParaRPr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32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087" indent="-284264" defTabSz="90332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7056" indent="-227411" defTabSz="90332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1879" indent="-227411" defTabSz="90332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46702" indent="-227411" defTabSz="90332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1524" indent="-227411" defTabSz="9033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56347" indent="-227411" defTabSz="9033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11169" indent="-227411" defTabSz="9033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65992" indent="-227411" defTabSz="9033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6875E0F-62FB-4DD6-951C-2A993FCD3F42}" type="slidenum">
              <a:rPr lang="ru-RU" altLang="ru-RU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4108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cs typeface="Arial" charset="0"/>
            </a:endParaRPr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8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8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8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8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01302F1-8273-4C21-92EB-93176CF0C069}" type="slidenum">
              <a:rPr lang="ru-RU" altLang="ru-RU" smtClean="0"/>
              <a:pPr/>
              <a:t>26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3743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913467" y="274638"/>
            <a:ext cx="9999133" cy="5973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15133-296E-4321-A230-AB414761E135}" type="datetimeFigureOut">
              <a:rPr lang="ru-RU"/>
              <a:pPr>
                <a:defRPr/>
              </a:pPr>
              <a:t>22.04.2021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FB53F-5364-4FD1-AAE4-8E30015D87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454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E4AE1-B2BB-4F20-8CD3-50BFA96BF5D2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8D5BE-3859-4F81-99AC-F7CA12DF03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jpeg"/><Relationship Id="rId5" Type="http://schemas.openxmlformats.org/officeDocument/2006/relationships/image" Target="../media/image42.png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8.png"/><Relationship Id="rId12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7.png"/><Relationship Id="rId11" Type="http://schemas.openxmlformats.org/officeDocument/2006/relationships/image" Target="../media/image2.png"/><Relationship Id="rId5" Type="http://schemas.openxmlformats.org/officeDocument/2006/relationships/image" Target="../media/image42.png"/><Relationship Id="rId10" Type="http://schemas.openxmlformats.org/officeDocument/2006/relationships/image" Target="../media/image51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kobl.ru/sites/kdnizp/bezopasnostdetei/Internet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4.png"/><Relationship Id="rId11" Type="http://schemas.openxmlformats.org/officeDocument/2006/relationships/image" Target="../media/image22.jpeg"/><Relationship Id="rId5" Type="http://schemas.openxmlformats.org/officeDocument/2006/relationships/image" Target="../media/image42.png"/><Relationship Id="rId10" Type="http://schemas.openxmlformats.org/officeDocument/2006/relationships/image" Target="../media/image2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5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5" Type="http://schemas.openxmlformats.org/officeDocument/2006/relationships/image" Target="../media/image18.gif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3" y="176024"/>
            <a:ext cx="6883768" cy="645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://www.irkobl.ru/irk/symbol/irkob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534" y="275271"/>
            <a:ext cx="8255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4021667" y="455446"/>
            <a:ext cx="43518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ИРКУТСКАЯ ОБЛАСТЬ</a:t>
            </a:r>
            <a:endParaRPr lang="ru-RU" altLang="ru-RU" sz="20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3933" y="2440283"/>
            <a:ext cx="8057333" cy="1736266"/>
          </a:xfrm>
          <a:prstGeom prst="rect">
            <a:avLst/>
          </a:prstGeom>
          <a:solidFill>
            <a:srgbClr val="0070C0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ВЗАИМОДЕЙСТВИЕ</a:t>
            </a:r>
            <a:br>
              <a:rPr lang="ru-RU" sz="2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КОМИССИЙ ПО ДЕЛАМ НЕСОВЕРШЕННОЛЕТНИХ И ЗАЩИТЕ ИХ ПРАВ </a:t>
            </a:r>
            <a:br>
              <a:rPr lang="ru-RU" sz="2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 РЕГИОНАЛЬНЫМИ СПЕЦИАЛИСТАМИ ПРОФИЛАКТИКИ НАРКОМАНИИ В ИРКУТСКОЙ ОБЛАСТИ </a:t>
            </a:r>
          </a:p>
        </p:txBody>
      </p:sp>
      <p:cxnSp>
        <p:nvCxnSpPr>
          <p:cNvPr id="8" name="Прямая соединительная линия 8"/>
          <p:cNvCxnSpPr>
            <a:cxnSpLocks noChangeShapeType="1"/>
          </p:cNvCxnSpPr>
          <p:nvPr/>
        </p:nvCxnSpPr>
        <p:spPr bwMode="auto">
          <a:xfrm>
            <a:off x="6730411" y="5019039"/>
            <a:ext cx="5461591" cy="16645"/>
          </a:xfrm>
          <a:prstGeom prst="line">
            <a:avLst/>
          </a:prstGeom>
          <a:noFill/>
          <a:ln w="19050" algn="ctr">
            <a:solidFill>
              <a:srgbClr val="002060"/>
            </a:solidFill>
            <a:round/>
            <a:headEnd/>
            <a:tailEnd type="none" w="lg" len="lg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cxnSp>
      <p:sp>
        <p:nvSpPr>
          <p:cNvPr id="9" name="Прямоугольник 1"/>
          <p:cNvSpPr>
            <a:spLocks noChangeArrowheads="1"/>
          </p:cNvSpPr>
          <p:nvPr/>
        </p:nvSpPr>
        <p:spPr bwMode="auto">
          <a:xfrm>
            <a:off x="6881114" y="5695006"/>
            <a:ext cx="2423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63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ts val="1063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ts val="1063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ts val="1063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ts val="1063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63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63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63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63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1873" y="5176706"/>
            <a:ext cx="56101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РАБОТАЕМ СО СЛУЧАЕМ...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РАБОТАЕМ НА ПРОФИЛАКТИКУ...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530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Хлыбова Марианна\Desktop\ДЛЯ ПРЕЗЕНТАЦИИ\Клиар вуллхадэ!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4935"/>
            <a:ext cx="12232218" cy="585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18505"/>
            <a:ext cx="1219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КДН и ЗП в Иркутской области</a:t>
            </a:r>
          </a:p>
        </p:txBody>
      </p:sp>
      <p:sp>
        <p:nvSpPr>
          <p:cNvPr id="25604" name="TextBox 6"/>
          <p:cNvSpPr txBox="1">
            <a:spLocks noChangeArrowheads="1"/>
          </p:cNvSpPr>
          <p:nvPr/>
        </p:nvSpPr>
        <p:spPr bwMode="auto">
          <a:xfrm>
            <a:off x="0" y="3885934"/>
            <a:ext cx="7924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+mj-lt"/>
              </a:rPr>
              <a:t>32</a:t>
            </a:r>
            <a:r>
              <a:rPr lang="ru-RU" altLang="ru-RU" sz="3600" b="1" dirty="0">
                <a:solidFill>
                  <a:schemeClr val="bg1"/>
                </a:solidFill>
                <a:latin typeface="+mj-lt"/>
              </a:rPr>
              <a:t> районных КДН и ЗП</a:t>
            </a:r>
          </a:p>
        </p:txBody>
      </p:sp>
      <p:sp>
        <p:nvSpPr>
          <p:cNvPr id="25605" name="TextBox 9"/>
          <p:cNvSpPr txBox="1">
            <a:spLocks noChangeArrowheads="1"/>
          </p:cNvSpPr>
          <p:nvPr/>
        </p:nvSpPr>
        <p:spPr bwMode="auto">
          <a:xfrm>
            <a:off x="1001833" y="4554423"/>
            <a:ext cx="744855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+mj-lt"/>
              </a:rPr>
              <a:t>10</a:t>
            </a:r>
            <a:r>
              <a:rPr lang="ru-RU" altLang="ru-RU" sz="3600" b="1" dirty="0">
                <a:solidFill>
                  <a:schemeClr val="bg1"/>
                </a:solidFill>
                <a:latin typeface="+mj-lt"/>
              </a:rPr>
              <a:t> городских КДН и ЗП</a:t>
            </a:r>
          </a:p>
        </p:txBody>
      </p:sp>
      <p:sp>
        <p:nvSpPr>
          <p:cNvPr id="25606" name="TextBox 11"/>
          <p:cNvSpPr txBox="1">
            <a:spLocks noChangeArrowheads="1"/>
          </p:cNvSpPr>
          <p:nvPr/>
        </p:nvSpPr>
        <p:spPr bwMode="auto">
          <a:xfrm>
            <a:off x="1494367" y="5264944"/>
            <a:ext cx="10096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 dirty="0">
                <a:solidFill>
                  <a:schemeClr val="bg1"/>
                </a:solidFill>
                <a:latin typeface="+mj-lt"/>
              </a:rPr>
              <a:t>7 районных в городах КДН и ЗП</a:t>
            </a:r>
          </a:p>
        </p:txBody>
      </p:sp>
      <p:sp>
        <p:nvSpPr>
          <p:cNvPr id="25607" name="TextBox 11"/>
          <p:cNvSpPr txBox="1">
            <a:spLocks noChangeArrowheads="1"/>
          </p:cNvSpPr>
          <p:nvPr/>
        </p:nvSpPr>
        <p:spPr bwMode="auto">
          <a:xfrm>
            <a:off x="2135718" y="5911851"/>
            <a:ext cx="10096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 dirty="0">
                <a:solidFill>
                  <a:schemeClr val="bg1"/>
                </a:solidFill>
                <a:latin typeface="+mj-lt"/>
              </a:rPr>
              <a:t>368 </a:t>
            </a:r>
            <a:r>
              <a:rPr lang="ru-RU" altLang="ru-RU" sz="3600" b="1" dirty="0" smtClean="0">
                <a:solidFill>
                  <a:schemeClr val="bg1"/>
                </a:solidFill>
                <a:latin typeface="+mj-lt"/>
              </a:rPr>
              <a:t>общественных </a:t>
            </a:r>
            <a:r>
              <a:rPr lang="ru-RU" altLang="ru-RU" sz="3600" b="1" dirty="0">
                <a:solidFill>
                  <a:schemeClr val="bg1"/>
                </a:solidFill>
                <a:latin typeface="+mj-lt"/>
              </a:rPr>
              <a:t>КДН </a:t>
            </a:r>
          </a:p>
        </p:txBody>
      </p:sp>
      <p:sp>
        <p:nvSpPr>
          <p:cNvPr id="25608" name="Прямоугольник 2"/>
          <p:cNvSpPr>
            <a:spLocks noChangeArrowheads="1"/>
          </p:cNvSpPr>
          <p:nvPr/>
        </p:nvSpPr>
        <p:spPr bwMode="auto">
          <a:xfrm>
            <a:off x="9881125" y="4026691"/>
            <a:ext cx="231087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bg1"/>
                </a:solidFill>
                <a:latin typeface="+mj-lt"/>
              </a:rPr>
              <a:t>112 </a:t>
            </a:r>
          </a:p>
          <a:p>
            <a:pPr algn="ctr" eaLnBrk="1" hangingPunct="1"/>
            <a:r>
              <a:rPr lang="ru-RU" altLang="ru-RU" sz="1600" b="1" dirty="0">
                <a:solidFill>
                  <a:srgbClr val="FFFF00"/>
                </a:solidFill>
                <a:latin typeface="+mj-lt"/>
              </a:rPr>
              <a:t>штатных</a:t>
            </a:r>
            <a:endParaRPr lang="en-US" altLang="ru-RU" sz="1600" b="1" dirty="0">
              <a:solidFill>
                <a:srgbClr val="FFFF00"/>
              </a:solidFill>
              <a:latin typeface="+mj-lt"/>
            </a:endParaRPr>
          </a:p>
          <a:p>
            <a:pPr algn="ctr" eaLnBrk="1" hangingPunct="1"/>
            <a:r>
              <a:rPr lang="ru-RU" altLang="ru-RU" sz="1600" b="1" dirty="0">
                <a:solidFill>
                  <a:srgbClr val="FFFF00"/>
                </a:solidFill>
                <a:latin typeface="+mj-lt"/>
              </a:rPr>
              <a:t>сотрудников КДН и ЗП</a:t>
            </a:r>
            <a:endParaRPr lang="en-US" altLang="ru-RU" sz="1600" b="1" dirty="0">
              <a:solidFill>
                <a:srgbClr val="FFFF00"/>
              </a:solidFill>
              <a:latin typeface="+mj-lt"/>
            </a:endParaRPr>
          </a:p>
          <a:p>
            <a:pPr algn="ctr" eaLnBrk="1" hangingPunct="1"/>
            <a:r>
              <a:rPr lang="ru-RU" altLang="ru-RU" sz="1500" b="1" i="1" dirty="0">
                <a:solidFill>
                  <a:srgbClr val="FFFF00"/>
                </a:solidFill>
                <a:latin typeface="+mj-lt"/>
              </a:rPr>
              <a:t>(ответственные</a:t>
            </a:r>
            <a:endParaRPr lang="en-US" altLang="ru-RU" sz="1500" b="1" i="1" dirty="0">
              <a:solidFill>
                <a:srgbClr val="FFFF00"/>
              </a:solidFill>
              <a:latin typeface="+mj-lt"/>
            </a:endParaRPr>
          </a:p>
          <a:p>
            <a:pPr algn="ctr" eaLnBrk="1" hangingPunct="1"/>
            <a:r>
              <a:rPr lang="ru-RU" altLang="ru-RU" sz="1500" b="1" i="1" dirty="0">
                <a:solidFill>
                  <a:srgbClr val="FFFF00"/>
                </a:solidFill>
                <a:latin typeface="+mj-lt"/>
              </a:rPr>
              <a:t>секретари и</a:t>
            </a:r>
            <a:endParaRPr lang="en-US" altLang="ru-RU" sz="1500" b="1" i="1" dirty="0">
              <a:solidFill>
                <a:srgbClr val="FFFF00"/>
              </a:solidFill>
              <a:latin typeface="+mj-lt"/>
            </a:endParaRPr>
          </a:p>
          <a:p>
            <a:pPr algn="ctr" eaLnBrk="1" hangingPunct="1"/>
            <a:r>
              <a:rPr lang="ru-RU" altLang="ru-RU" sz="1500" b="1" i="1" dirty="0">
                <a:solidFill>
                  <a:srgbClr val="FFFF00"/>
                </a:solidFill>
                <a:latin typeface="+mj-lt"/>
              </a:rPr>
              <a:t>инспекторы)</a:t>
            </a:r>
          </a:p>
        </p:txBody>
      </p:sp>
      <p:pic>
        <p:nvPicPr>
          <p:cNvPr id="9" name="Picture 2" descr="http://www.irkobl.ru/irk/symbol/irkob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146" y="61518"/>
            <a:ext cx="613787" cy="76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738652" y="3138512"/>
            <a:ext cx="9297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000" b="1" dirty="0" smtClean="0">
                <a:solidFill>
                  <a:srgbClr val="FFFF00"/>
                </a:solidFill>
                <a:latin typeface="+mj-lt"/>
              </a:rPr>
              <a:t>КДН и ЗП Иркутской области – 25 чел.</a:t>
            </a:r>
            <a:endParaRPr lang="ru-RU" altLang="ru-RU" sz="3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Picture 2" descr="C:\Users\m.hlybova\Desktop\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0" y="64548"/>
            <a:ext cx="606582" cy="8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07515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5" y="1171169"/>
            <a:ext cx="3622952" cy="449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4931" y="247348"/>
            <a:ext cx="4476781" cy="7848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5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1918 - </a:t>
            </a:r>
            <a:r>
              <a:rPr lang="ru-RU" sz="45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2021</a:t>
            </a:r>
            <a:endParaRPr lang="ru-RU" sz="45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46436" y="4064542"/>
            <a:ext cx="6572296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103 года </a:t>
            </a:r>
            <a:endParaRPr lang="ru-RU" sz="48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СТРАЖЕ ДЕТСТВА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1521" y="6084839"/>
            <a:ext cx="11664619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КОМИССИИ ПО ДЕЛАМ НЕСОВЕРШЕННОЛЕТНИХ</a:t>
            </a:r>
          </a:p>
        </p:txBody>
      </p:sp>
      <p:pic>
        <p:nvPicPr>
          <p:cNvPr id="9222" name="Picture 8" descr="C:\Users\m.hlybova\Desktop\index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275" y="754063"/>
            <a:ext cx="552661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019806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94733" y="293689"/>
            <a:ext cx="12433300" cy="739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anose="02020603050405020304" pitchFamily="18" charset="0"/>
              </a:rPr>
              <a:t>Статья 11 </a:t>
            </a: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anose="02020603050405020304" pitchFamily="18" charset="0"/>
              </a:rPr>
              <a:t>Федерального закона от 24 июня 1999 года № 120-ФЗ</a:t>
            </a: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anose="02020603050405020304" pitchFamily="18" charset="0"/>
              </a:rPr>
              <a:t>«Комиссии по делам несовершеннолетних и защите их прав»</a:t>
            </a:r>
            <a:endParaRPr lang="ru-RU" sz="24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934" y="1222376"/>
            <a:ext cx="11808884" cy="504753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alt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</a:t>
            </a:r>
            <a:r>
              <a:rPr lang="ru-RU" alt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осуществление мер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ru-RU" altLang="ru-RU" sz="1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защите и восстановлению прав и законных интересов несовершеннолетних;</a:t>
            </a: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ru-RU" alt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защите их от всех форм дискриминации, физического или психического насилия, оскорбления грубого обращения сексуальной и иной эксплуатации; </a:t>
            </a: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выявлению и устранению причин и условий, способствующих безнадзорности, беспризорности, правонарушениям и антиобщественным действиям </a:t>
            </a:r>
            <a:r>
              <a:rPr lang="ru-RU" alt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несовершеннолетних, </a:t>
            </a:r>
            <a:endParaRPr lang="ru-RU" alt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Подготавливают</a:t>
            </a:r>
            <a:r>
              <a:rPr lang="ru-RU" alt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соответствующими органами или учреждениями материалы, представляемые в суд, по вопросам, связанным с содержанием несовершеннолетних в СУВУЗТ и иным вопросам, предусмотренным законодательством;</a:t>
            </a:r>
          </a:p>
          <a:p>
            <a:pPr algn="just" eaLnBrk="1" hangingPunct="1">
              <a:buFontTx/>
              <a:buAutoNum type="arabicParenR"/>
              <a:defRPr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alt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Рассматривают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связанные с отчислением несовершеннолетних обучающихся из организаций, осуществляющих образовательную деятельность и иные вопросы связанные с их обучением;</a:t>
            </a:r>
          </a:p>
          <a:p>
            <a:pPr algn="just" eaLnBrk="1" hangingPunct="1">
              <a:defRPr/>
            </a:pP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defRPr/>
            </a:pPr>
            <a:r>
              <a:rPr lang="ru-RU" alt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оказание помощи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ru-RU" alt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бытовом устройстве несовершеннолетних, освобожденных из УИС либо вернувшихся из СУВУЗТ;</a:t>
            </a: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ru-RU" alt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трудоустройству несовершеннолетних </a:t>
            </a:r>
            <a:r>
              <a:rPr lang="ru-RU" alt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alt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согласия);</a:t>
            </a:r>
          </a:p>
          <a:p>
            <a:pPr marL="285750" indent="-285750" algn="just" eaLnBrk="1" hangingPunct="1">
              <a:buFontTx/>
              <a:buChar char="-"/>
              <a:defRPr/>
            </a:pPr>
            <a:endParaRPr lang="ru-RU" alt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alt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осуществление иных функций </a:t>
            </a: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социальной реабилитации несовершеннолетних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eaLnBrk="1" hangingPunct="1">
              <a:buFontTx/>
              <a:buAutoNum type="arabicParenR"/>
              <a:defRPr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alt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 меры воздействия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несовершеннолетних, их родителей или иных законных представителей;</a:t>
            </a:r>
          </a:p>
          <a:p>
            <a:pPr algn="just" eaLnBrk="1" hangingPunct="1">
              <a:defRPr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alt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Подготавливают и направляют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органы ГВС и ОМС – отчет о работе по профилактике безнадзорности и правонарушений несовершеннолетних на территории субъекта РФ и МО</a:t>
            </a:r>
            <a:endParaRPr lang="ru-RU" sz="1400" kern="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133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/>
          </p:cNvSpPr>
          <p:nvPr/>
        </p:nvSpPr>
        <p:spPr bwMode="auto">
          <a:xfrm>
            <a:off x="469900" y="215901"/>
            <a:ext cx="11201399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C00000"/>
                </a:solidFill>
              </a:rPr>
              <a:t>Федеральный закон от 24 июня 1999 года № 120-ФЗ</a:t>
            </a:r>
            <a:r>
              <a:rPr lang="en-US" altLang="ru-RU" sz="1800" b="1" dirty="0" smtClean="0">
                <a:solidFill>
                  <a:srgbClr val="C00000"/>
                </a:solidFill>
              </a:rPr>
              <a:t/>
            </a:r>
            <a:br>
              <a:rPr lang="en-US" altLang="ru-RU" sz="1800" b="1" dirty="0" smtClean="0">
                <a:solidFill>
                  <a:srgbClr val="C00000"/>
                </a:solidFill>
              </a:rPr>
            </a:b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«Об основах системы профилактики безнадзорности и правонарушений несовершеннолетних» </a:t>
            </a:r>
          </a:p>
        </p:txBody>
      </p:sp>
      <p:sp>
        <p:nvSpPr>
          <p:cNvPr id="29699" name="Подзаголовок 2"/>
          <p:cNvSpPr>
            <a:spLocks/>
          </p:cNvSpPr>
          <p:nvPr/>
        </p:nvSpPr>
        <p:spPr bwMode="auto">
          <a:xfrm>
            <a:off x="1295400" y="990600"/>
            <a:ext cx="10185400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Tx/>
              <a:buAutoNum type="arabicPeriod"/>
            </a:pPr>
            <a:endParaRPr lang="ru-RU" altLang="ru-RU" sz="20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732368" y="1651790"/>
            <a:ext cx="10773833" cy="41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b="1" dirty="0">
                <a:solidFill>
                  <a:srgbClr val="C00000"/>
                </a:solidFill>
              </a:rPr>
              <a:t>НЕСОВЕРШЕННОЛЕТНИЙ, находящийся в СОП </a:t>
            </a:r>
            <a:r>
              <a:rPr lang="ru-RU" altLang="ru-RU" dirty="0"/>
              <a:t>– </a:t>
            </a:r>
            <a:r>
              <a:rPr lang="ru-RU" altLang="ru-RU" b="1" i="1" dirty="0">
                <a:solidFill>
                  <a:srgbClr val="002060"/>
                </a:solidFill>
              </a:rPr>
              <a:t>лицо, </a:t>
            </a:r>
            <a:r>
              <a:rPr lang="ru-RU" altLang="ru-RU" sz="1500" i="1" dirty="0"/>
              <a:t>которое вследствие безнадзорности или беспризорности </a:t>
            </a:r>
            <a:r>
              <a:rPr lang="ru-RU" altLang="ru-RU" b="1" i="1" dirty="0">
                <a:solidFill>
                  <a:srgbClr val="002060"/>
                </a:solidFill>
              </a:rPr>
              <a:t>находится в обстановке, </a:t>
            </a:r>
            <a:r>
              <a:rPr lang="ru-RU" altLang="ru-RU" sz="1500" i="1" dirty="0"/>
              <a:t>представляющей опасность для его жизни или здоровья либо не отвечающей требованиям к его воспитанию или содержанию, </a:t>
            </a:r>
            <a:r>
              <a:rPr lang="ru-RU" altLang="ru-RU" b="1" i="1" dirty="0">
                <a:solidFill>
                  <a:srgbClr val="002060"/>
                </a:solidFill>
              </a:rPr>
              <a:t>либо совершает</a:t>
            </a:r>
            <a:r>
              <a:rPr lang="ru-RU" altLang="ru-RU" i="1" dirty="0"/>
              <a:t> </a:t>
            </a:r>
            <a:r>
              <a:rPr lang="ru-RU" altLang="ru-RU" sz="1500" i="1" dirty="0"/>
              <a:t>правонарушение или антиобщественные </a:t>
            </a:r>
            <a:r>
              <a:rPr lang="ru-RU" altLang="ru-RU" sz="1500" i="1" dirty="0" smtClean="0"/>
              <a:t>действия</a:t>
            </a:r>
          </a:p>
          <a:p>
            <a:pPr algn="just" eaLnBrk="1" hangingPunct="1">
              <a:spcBef>
                <a:spcPts val="600"/>
              </a:spcBef>
              <a:buClr>
                <a:schemeClr val="accent1"/>
              </a:buClr>
              <a:buSzPct val="80000"/>
            </a:pPr>
            <a:endParaRPr lang="ru-RU" altLang="ru-RU" sz="1500" i="1" dirty="0"/>
          </a:p>
          <a:p>
            <a:pPr algn="just" eaLnBrk="1" hangingPunct="1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000" b="1" dirty="0">
                <a:solidFill>
                  <a:srgbClr val="C00000"/>
                </a:solidFill>
              </a:rPr>
              <a:t>СЕМЬЯ, находящаяся в СОП</a:t>
            </a:r>
            <a:r>
              <a:rPr lang="ru-RU" altLang="ru-RU" sz="2000" dirty="0">
                <a:solidFill>
                  <a:srgbClr val="C00000"/>
                </a:solidFill>
              </a:rPr>
              <a:t> </a:t>
            </a:r>
            <a:r>
              <a:rPr lang="ru-RU" altLang="ru-RU" dirty="0"/>
              <a:t>– </a:t>
            </a:r>
            <a:r>
              <a:rPr lang="ru-RU" altLang="ru-RU" b="1" i="1" dirty="0">
                <a:solidFill>
                  <a:srgbClr val="002060"/>
                </a:solidFill>
              </a:rPr>
              <a:t>семья, имеющая детей, находящихся в СОП,</a:t>
            </a:r>
            <a:r>
              <a:rPr lang="ru-RU" altLang="ru-RU" sz="1600" i="1" dirty="0"/>
              <a:t> </a:t>
            </a:r>
            <a:r>
              <a:rPr lang="ru-RU" altLang="ru-RU" sz="1500" i="1" dirty="0"/>
              <a:t>а также </a:t>
            </a:r>
            <a:r>
              <a:rPr lang="ru-RU" altLang="ru-RU" b="1" i="1" dirty="0">
                <a:solidFill>
                  <a:srgbClr val="002060"/>
                </a:solidFill>
              </a:rPr>
              <a:t>семья,</a:t>
            </a:r>
            <a:r>
              <a:rPr lang="ru-RU" altLang="ru-RU" sz="1500" i="1" dirty="0"/>
              <a:t> где родители или иные законные представители  несовершеннолетних </a:t>
            </a:r>
            <a:r>
              <a:rPr lang="ru-RU" altLang="ru-RU" b="1" i="1" dirty="0">
                <a:solidFill>
                  <a:srgbClr val="002060"/>
                </a:solidFill>
              </a:rPr>
              <a:t>не исполняют своих обязанностей </a:t>
            </a:r>
            <a:r>
              <a:rPr lang="ru-RU" altLang="ru-RU" sz="1500" i="1" dirty="0"/>
              <a:t>по их воспитанию, обучению и (или) содержанию и (или) отрицательно влияют на их поведение либо жестоко обращаются с ними</a:t>
            </a:r>
          </a:p>
          <a:p>
            <a:pPr algn="just" eaLnBrk="1" hangingPunct="1">
              <a:spcBef>
                <a:spcPts val="600"/>
              </a:spcBef>
              <a:buClr>
                <a:schemeClr val="accent1"/>
              </a:buClr>
              <a:buSzPct val="80000"/>
            </a:pPr>
            <a:endParaRPr lang="ru-RU" altLang="ru-RU" sz="1500" i="1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000" b="1" dirty="0">
                <a:solidFill>
                  <a:srgbClr val="C00000"/>
                </a:solidFill>
              </a:rPr>
              <a:t>Индивидуальная профилактическая работа </a:t>
            </a:r>
            <a:r>
              <a:rPr lang="ru-RU" altLang="ru-RU" sz="1600" dirty="0"/>
              <a:t>-  </a:t>
            </a:r>
            <a:r>
              <a:rPr lang="ru-RU" altLang="ru-RU" sz="1600" dirty="0" smtClean="0"/>
              <a:t>деятельность по </a:t>
            </a:r>
            <a:r>
              <a:rPr lang="ru-RU" altLang="ru-RU" b="1" i="1" dirty="0">
                <a:solidFill>
                  <a:srgbClr val="002060"/>
                </a:solidFill>
              </a:rPr>
              <a:t>своевременному выявлению несовершеннолетних и семей, находящихся в СОП, </a:t>
            </a:r>
            <a:r>
              <a:rPr lang="ru-RU" altLang="ru-RU" sz="1600" dirty="0"/>
              <a:t>а также по их  социально – педагогической реабилитации и (или)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ПРЕДУПРЕЖДЕНИЮ</a:t>
            </a:r>
            <a:r>
              <a:rPr lang="ru-RU" altLang="ru-RU" sz="1600" dirty="0" smtClean="0"/>
              <a:t> </a:t>
            </a:r>
            <a:r>
              <a:rPr lang="ru-RU" altLang="ru-RU" sz="1600" dirty="0"/>
              <a:t>совершения ими правонарушений и антиобщественных действий</a:t>
            </a:r>
            <a:endParaRPr lang="ru-RU" altLang="ru-RU" sz="1600" b="1" dirty="0"/>
          </a:p>
        </p:txBody>
      </p:sp>
      <p:sp>
        <p:nvSpPr>
          <p:cNvPr id="29701" name="Подзаголовок 2"/>
          <p:cNvSpPr>
            <a:spLocks/>
          </p:cNvSpPr>
          <p:nvPr/>
        </p:nvSpPr>
        <p:spPr bwMode="auto">
          <a:xfrm>
            <a:off x="999067" y="1206500"/>
            <a:ext cx="10769600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Tx/>
              <a:buAutoNum type="arabicPeriod"/>
            </a:pPr>
            <a:endParaRPr lang="ru-RU" altLang="ru-RU" sz="20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/>
          </p:cNvSpPr>
          <p:nvPr/>
        </p:nvSpPr>
        <p:spPr bwMode="auto">
          <a:xfrm>
            <a:off x="334434" y="115890"/>
            <a:ext cx="11620500" cy="155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ru-RU" altLang="ru-RU" sz="24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+mj-lt"/>
              </a:rPr>
              <a:t>Постановление Правительства Иркутской области </a:t>
            </a:r>
            <a:br>
              <a:rPr lang="ru-RU" altLang="ru-RU" b="1" dirty="0">
                <a:solidFill>
                  <a:srgbClr val="002060"/>
                </a:solidFill>
                <a:latin typeface="+mj-lt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от 6 августа 2015 года № 382-пп </a:t>
            </a:r>
          </a:p>
          <a:p>
            <a:pPr algn="ctr"/>
            <a:endParaRPr lang="ru-RU" altLang="ru-RU" sz="8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altLang="ru-RU" b="1" i="1" dirty="0">
                <a:solidFill>
                  <a:srgbClr val="002060"/>
                </a:solidFill>
                <a:latin typeface="+mj-lt"/>
              </a:rPr>
              <a:t>«Об утверждении Положения о банке данных Иркутской области </a:t>
            </a:r>
            <a:br>
              <a:rPr lang="ru-RU" altLang="ru-RU" b="1" i="1" dirty="0">
                <a:solidFill>
                  <a:srgbClr val="002060"/>
                </a:solidFill>
                <a:latin typeface="+mj-lt"/>
              </a:rPr>
            </a:br>
            <a:r>
              <a:rPr lang="ru-RU" altLang="ru-RU" b="1" i="1" dirty="0">
                <a:solidFill>
                  <a:srgbClr val="002060"/>
                </a:solidFill>
                <a:latin typeface="+mj-lt"/>
              </a:rPr>
              <a:t>о семьях и несовершеннолетних, </a:t>
            </a:r>
            <a:r>
              <a:rPr lang="ru-RU" altLang="ru-RU" b="1" i="1" dirty="0" smtClean="0">
                <a:solidFill>
                  <a:srgbClr val="002060"/>
                </a:solidFill>
                <a:latin typeface="+mj-lt"/>
              </a:rPr>
              <a:t>находящихся </a:t>
            </a:r>
            <a:r>
              <a:rPr lang="ru-RU" altLang="ru-RU" b="1" i="1" dirty="0">
                <a:solidFill>
                  <a:srgbClr val="002060"/>
                </a:solidFill>
                <a:latin typeface="+mj-lt"/>
              </a:rPr>
              <a:t>в социально опасном положении»</a:t>
            </a:r>
            <a:br>
              <a:rPr lang="ru-RU" altLang="ru-RU" b="1" i="1" dirty="0">
                <a:solidFill>
                  <a:srgbClr val="002060"/>
                </a:solidFill>
                <a:latin typeface="+mj-lt"/>
              </a:rPr>
            </a:br>
            <a:r>
              <a:rPr lang="ru-RU" altLang="ru-RU" sz="2400" b="1" i="1" dirty="0">
                <a:solidFill>
                  <a:srgbClr val="002060"/>
                </a:solidFill>
                <a:latin typeface="+mj-lt"/>
              </a:rPr>
              <a:t> </a:t>
            </a: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4386113" y="1676968"/>
            <a:ext cx="7328926" cy="123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>
            <a:normAutofit fontScale="97500"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altLang="ru-RU" sz="2100" b="1" dirty="0">
                <a:solidFill>
                  <a:srgbClr val="C00000"/>
                </a:solidFill>
                <a:latin typeface="+mj-lt"/>
                <a:ea typeface="+mj-ea"/>
                <a:cs typeface="Times New Roman" pitchFamily="18" charset="0"/>
              </a:rPr>
              <a:t>ЕДИНАЯ СИСТЕМА учета </a:t>
            </a:r>
          </a:p>
          <a:p>
            <a:pPr algn="ctr">
              <a:spcBef>
                <a:spcPts val="0"/>
              </a:spcBef>
              <a:defRPr/>
            </a:pPr>
            <a:r>
              <a:rPr lang="ru-RU" altLang="ru-RU" sz="2100" b="1" dirty="0">
                <a:solidFill>
                  <a:srgbClr val="7030A0"/>
                </a:solidFill>
                <a:latin typeface="+mj-lt"/>
                <a:ea typeface="+mj-ea"/>
                <a:cs typeface="Times New Roman" pitchFamily="18" charset="0"/>
              </a:rPr>
              <a:t>семей и несовершеннолетних, </a:t>
            </a:r>
            <a:br>
              <a:rPr lang="ru-RU" altLang="ru-RU" sz="2100" b="1" dirty="0">
                <a:solidFill>
                  <a:srgbClr val="7030A0"/>
                </a:solidFill>
                <a:latin typeface="+mj-lt"/>
                <a:ea typeface="+mj-ea"/>
                <a:cs typeface="Times New Roman" pitchFamily="18" charset="0"/>
              </a:rPr>
            </a:br>
            <a:r>
              <a:rPr lang="ru-RU" altLang="ru-RU" sz="2100" b="1" dirty="0">
                <a:solidFill>
                  <a:srgbClr val="7030A0"/>
                </a:solidFill>
                <a:latin typeface="+mj-lt"/>
                <a:ea typeface="+mj-ea"/>
                <a:cs typeface="Times New Roman" pitchFamily="18" charset="0"/>
              </a:rPr>
              <a:t>находящихся в социально опасном положении</a:t>
            </a:r>
            <a:endParaRPr lang="ru-RU" altLang="ru-RU" sz="21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82654" y="1704182"/>
            <a:ext cx="3412067" cy="1164673"/>
          </a:xfrm>
          <a:prstGeom prst="rightArrow">
            <a:avLst>
              <a:gd name="adj1" fmla="val 50000"/>
              <a:gd name="adj2" fmla="val 68785"/>
            </a:avLst>
          </a:prstGeom>
          <a:solidFill>
            <a:srgbClr val="00A44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ЦЕЛЬ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4748" y="6158308"/>
            <a:ext cx="11716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Формирование, ведение и хранение Банка данных СОП осуществляется министерством социального развития, опеки и попечительства Иркутской области и подведомственным учреждениями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5" name="Picture 2" descr="http://www.irkobl.ru/irk/symbol/irkob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146" y="61518"/>
            <a:ext cx="613787" cy="76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57" y="2916254"/>
            <a:ext cx="5305330" cy="3292720"/>
          </a:xfrm>
          <a:prstGeom prst="rect">
            <a:avLst/>
          </a:prstGeom>
          <a:ln w="25400">
            <a:solidFill>
              <a:srgbClr val="002060"/>
            </a:solidFill>
          </a:ln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11479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/>
          </p:cNvSpPr>
          <p:nvPr/>
        </p:nvSpPr>
        <p:spPr bwMode="auto">
          <a:xfrm>
            <a:off x="334434" y="115890"/>
            <a:ext cx="11620500" cy="155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ru-RU" altLang="ru-RU" sz="24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+mj-lt"/>
              </a:rPr>
              <a:t>Постановление Правительства Иркутской области </a:t>
            </a:r>
            <a:br>
              <a:rPr lang="ru-RU" altLang="ru-RU" b="1" dirty="0">
                <a:solidFill>
                  <a:srgbClr val="002060"/>
                </a:solidFill>
                <a:latin typeface="+mj-lt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от 6 августа 2015 года № 382-пп </a:t>
            </a:r>
          </a:p>
          <a:p>
            <a:pPr algn="ctr"/>
            <a:endParaRPr lang="ru-RU" altLang="ru-RU" sz="8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altLang="ru-RU" b="1" i="1" dirty="0">
                <a:solidFill>
                  <a:srgbClr val="002060"/>
                </a:solidFill>
                <a:latin typeface="+mj-lt"/>
              </a:rPr>
              <a:t>«Об утверждении Положения о банке данных Иркутской области </a:t>
            </a:r>
            <a:br>
              <a:rPr lang="ru-RU" altLang="ru-RU" b="1" i="1" dirty="0">
                <a:solidFill>
                  <a:srgbClr val="002060"/>
                </a:solidFill>
                <a:latin typeface="+mj-lt"/>
              </a:rPr>
            </a:br>
            <a:r>
              <a:rPr lang="ru-RU" altLang="ru-RU" b="1" i="1" dirty="0">
                <a:solidFill>
                  <a:srgbClr val="002060"/>
                </a:solidFill>
                <a:latin typeface="+mj-lt"/>
              </a:rPr>
              <a:t>о семьях и несовершеннолетних, </a:t>
            </a:r>
            <a:r>
              <a:rPr lang="ru-RU" altLang="ru-RU" b="1" i="1" dirty="0" smtClean="0">
                <a:solidFill>
                  <a:srgbClr val="002060"/>
                </a:solidFill>
                <a:latin typeface="+mj-lt"/>
              </a:rPr>
              <a:t>находящихся </a:t>
            </a:r>
            <a:r>
              <a:rPr lang="ru-RU" altLang="ru-RU" b="1" i="1" dirty="0">
                <a:solidFill>
                  <a:srgbClr val="002060"/>
                </a:solidFill>
                <a:latin typeface="+mj-lt"/>
              </a:rPr>
              <a:t>в социально опасном положении»</a:t>
            </a:r>
            <a:br>
              <a:rPr lang="ru-RU" altLang="ru-RU" b="1" i="1" dirty="0">
                <a:solidFill>
                  <a:srgbClr val="002060"/>
                </a:solidFill>
                <a:latin typeface="+mj-lt"/>
              </a:rPr>
            </a:br>
            <a:r>
              <a:rPr lang="ru-RU" altLang="ru-RU" sz="2400" b="1" i="1" dirty="0">
                <a:solidFill>
                  <a:srgbClr val="002060"/>
                </a:solidFill>
                <a:latin typeface="+mj-lt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7848" y="1733907"/>
            <a:ext cx="4095749" cy="57150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ПОСТАНОВКА на учет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7847" y="2513188"/>
            <a:ext cx="4095749" cy="571500"/>
          </a:xfrm>
          <a:prstGeom prst="rect">
            <a:avLst/>
          </a:prstGeom>
          <a:solidFill>
            <a:srgbClr val="00B0F0">
              <a:alpha val="50000"/>
            </a:srgbClr>
          </a:solidFill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СНЯТИЕ с учета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049308" y="1903686"/>
            <a:ext cx="2190751" cy="3571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049307" y="2590709"/>
            <a:ext cx="2190751" cy="238224"/>
          </a:xfrm>
          <a:prstGeom prst="straightConnector1">
            <a:avLst/>
          </a:prstGeom>
          <a:ln w="38100">
            <a:solidFill>
              <a:srgbClr val="00A44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7665145" y="1863932"/>
            <a:ext cx="3632564" cy="1123712"/>
          </a:xfrm>
          <a:prstGeom prst="roundRect">
            <a:avLst/>
          </a:prstGeom>
          <a:solidFill>
            <a:srgbClr val="0070C0">
              <a:alpha val="32000"/>
            </a:srgbClr>
          </a:solidFill>
          <a:ln w="38100">
            <a:solidFill>
              <a:srgbClr val="80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ПОСТАНОВЛЕНИЕ</a:t>
            </a:r>
          </a:p>
          <a:p>
            <a:pPr algn="ctr">
              <a:defRPr/>
            </a:pPr>
            <a:endParaRPr lang="ru-RU" sz="800" b="1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КДН и ЗП МО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1659" y="6332898"/>
            <a:ext cx="10306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Решения принимаются большинством голосов присутствующих на заседании членов КДН и ЗП МО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5" name="Picture 2" descr="http://www.irkobl.ru/irk/symbol/irkob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146" y="61518"/>
            <a:ext cx="613787" cy="76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183605" y="3656392"/>
            <a:ext cx="4961079" cy="2420936"/>
          </a:xfrm>
          <a:effectLst/>
        </p:spPr>
        <p:txBody>
          <a:bodyPr>
            <a:normAutofit fontScale="90000"/>
          </a:bodyPr>
          <a:lstStyle/>
          <a:p>
            <a:pPr marL="0" indent="0" eaLnBrk="1" fontAlgn="auto" hangingPunct="1">
              <a:spcBef>
                <a:spcPts val="20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межведомственного взаимодействия субъектов </a:t>
            </a:r>
            <a:b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системы профилактики безнадзорности и правонарушений несовершеннолетних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организации индивидуальной профилактической работы в отношении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семей </a:t>
            </a:r>
            <a:b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(или) несовершеннолетних,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находящихся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социально опасном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положении</a:t>
            </a:r>
            <a:b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(утвержден постановлением </a:t>
            </a:r>
            <a:b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КДН и ЗП Иркутской области от 30.12.2015 г. № 10)</a:t>
            </a:r>
            <a:endParaRPr lang="ru-RU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982" y="3157517"/>
            <a:ext cx="2293764" cy="3175381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2" descr="C:\Users\m.hlybova\Desktop\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0" y="64548"/>
            <a:ext cx="606582" cy="8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93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19668" y="2324101"/>
            <a:ext cx="10657416" cy="29511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«Комиссии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делам несовершеннолетних и защите их прав принимают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постановления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обязательные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исполнения органами и учреждениями системы профилактики безнадзорности и правонарушений несовершеннолетних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/>
          </p:cNvSpPr>
          <p:nvPr/>
        </p:nvSpPr>
        <p:spPr bwMode="auto">
          <a:xfrm>
            <a:off x="431801" y="587376"/>
            <a:ext cx="11233151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solidFill>
                  <a:srgbClr val="C00000"/>
                </a:solidFill>
              </a:rPr>
              <a:t>Часть 3 статьи 11 </a:t>
            </a: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Федерального закона от 24 июня 1999 года № 120-ФЗ</a:t>
            </a:r>
            <a:r>
              <a:rPr lang="en-US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altLang="ru-RU" sz="1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 «Об основах системы профилактики безнадзорности и правонарушений несовершеннолетних» </a:t>
            </a:r>
          </a:p>
        </p:txBody>
      </p:sp>
    </p:spTree>
    <p:extLst>
      <p:ext uri="{BB962C8B-B14F-4D97-AF65-F5344CB8AC3E}">
        <p14:creationId xmlns:p14="http://schemas.microsoft.com/office/powerpoint/2010/main" val="1926608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788988"/>
          </a:xfrm>
          <a:solidFill>
            <a:srgbClr val="0070C0">
              <a:alpha val="71000"/>
            </a:srgb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norm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320040" indent="-32004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lang="ru-RU" altLang="ru-RU" sz="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alt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ru-RU" alt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ПРИНЯТИЕ РЕШЕНИЯ</a:t>
            </a:r>
            <a:endParaRPr lang="ru-RU" altLang="ru-RU" sz="20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8916" name="Прямоугольник 1"/>
          <p:cNvSpPr>
            <a:spLocks noChangeArrowheads="1"/>
          </p:cNvSpPr>
          <p:nvPr/>
        </p:nvSpPr>
        <p:spPr bwMode="auto">
          <a:xfrm>
            <a:off x="334434" y="2060576"/>
            <a:ext cx="1142576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603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0" algn="just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cs typeface="Times New Roman" pitchFamily="18" charset="0"/>
              </a:rPr>
              <a:t>1. НАХОЖДЕНИЕ НЕСОВЕРШЕННОЛЕТНЕГО </a:t>
            </a:r>
            <a:r>
              <a:rPr lang="ru-RU" altLang="ru-RU" sz="2000" b="1" dirty="0" smtClean="0">
                <a:solidFill>
                  <a:srgbClr val="C00000"/>
                </a:solidFill>
                <a:cs typeface="Times New Roman" pitchFamily="18" charset="0"/>
              </a:rPr>
              <a:t>в обстановке</a:t>
            </a:r>
            <a:r>
              <a:rPr lang="ru-RU" altLang="ru-RU" sz="2000" b="1" dirty="0" smtClean="0">
                <a:solidFill>
                  <a:srgbClr val="0070C0"/>
                </a:solidFill>
                <a:cs typeface="Times New Roman" pitchFamily="18" charset="0"/>
              </a:rPr>
              <a:t>, </a:t>
            </a:r>
            <a:r>
              <a:rPr lang="ru-RU" altLang="ru-RU" sz="2000" b="1" dirty="0" smtClean="0">
                <a:solidFill>
                  <a:srgbClr val="002060"/>
                </a:solidFill>
                <a:cs typeface="Times New Roman" pitchFamily="18" charset="0"/>
              </a:rPr>
              <a:t>представляющей</a:t>
            </a:r>
            <a:r>
              <a:rPr lang="ru-RU" altLang="ru-RU" sz="2000" b="1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cs typeface="Times New Roman" pitchFamily="18" charset="0"/>
              </a:rPr>
              <a:t>угрозу для его жизни</a:t>
            </a:r>
            <a:r>
              <a:rPr lang="ru-RU" altLang="ru-RU" sz="2000" b="1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cs typeface="Times New Roman" pitchFamily="18" charset="0"/>
              </a:rPr>
              <a:t>или здоровья, либо</a:t>
            </a:r>
            <a:r>
              <a:rPr lang="ru-RU" altLang="ru-RU" sz="2000" b="1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cs typeface="Times New Roman" pitchFamily="18" charset="0"/>
              </a:rPr>
              <a:t>не отвечающей требованиям </a:t>
            </a:r>
            <a:r>
              <a:rPr lang="ru-RU" altLang="ru-RU" sz="2000" b="1" dirty="0" smtClean="0">
                <a:solidFill>
                  <a:srgbClr val="002060"/>
                </a:solidFill>
                <a:cs typeface="Times New Roman" pitchFamily="18" charset="0"/>
              </a:rPr>
              <a:t>к его воспитанию или содержанию </a:t>
            </a:r>
            <a:r>
              <a:rPr lang="ru-RU" alt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В СВЯЗИ С ОТСУТСТВИЕМ</a:t>
            </a:r>
            <a:r>
              <a:rPr lang="ru-RU" altLang="ru-RU" sz="2000" b="1" dirty="0" smtClean="0">
                <a:solidFill>
                  <a:srgbClr val="002060"/>
                </a:solidFill>
                <a:cs typeface="Times New Roman" pitchFamily="18" charset="0"/>
              </a:rPr>
              <a:t>:</a:t>
            </a:r>
          </a:p>
          <a:p>
            <a:pPr indent="0" algn="just">
              <a:spcBef>
                <a:spcPct val="0"/>
              </a:spcBef>
              <a:buFontTx/>
              <a:buNone/>
              <a:defRPr/>
            </a:pPr>
            <a:endParaRPr lang="ru-RU" altLang="ru-RU" sz="8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0" algn="just">
              <a:spcBef>
                <a:spcPct val="0"/>
              </a:spcBef>
              <a:buFontTx/>
              <a:buNone/>
              <a:defRPr/>
            </a:pPr>
            <a:r>
              <a:rPr lang="ru-RU" altLang="ru-RU" sz="2000" i="1" dirty="0" smtClean="0">
                <a:solidFill>
                  <a:srgbClr val="002060"/>
                </a:solidFill>
                <a:cs typeface="Times New Roman" pitchFamily="18" charset="0"/>
              </a:rPr>
              <a:t>-</a:t>
            </a:r>
            <a:r>
              <a:rPr lang="ru-RU" altLang="ru-RU" sz="2000" b="1" i="1" dirty="0" smtClean="0">
                <a:solidFill>
                  <a:srgbClr val="C00000"/>
                </a:solidFill>
                <a:cs typeface="Times New Roman" pitchFamily="18" charset="0"/>
              </a:rPr>
              <a:t> контроля за его поведением </a:t>
            </a:r>
            <a:r>
              <a:rPr lang="ru-RU" altLang="ru-RU" sz="2000" i="1" dirty="0" smtClean="0">
                <a:solidFill>
                  <a:srgbClr val="7030A0"/>
                </a:solidFill>
                <a:cs typeface="Times New Roman" pitchFamily="18" charset="0"/>
              </a:rPr>
              <a:t>вследствие неисполнения или ненадлежащего исполнения обязанностей по его воспитанию, обучению и (или) содержанию </a:t>
            </a:r>
            <a:r>
              <a:rPr lang="ru-RU" altLang="ru-RU" sz="2000" b="1" i="1" dirty="0" smtClean="0">
                <a:solidFill>
                  <a:srgbClr val="C00000"/>
                </a:solidFill>
                <a:cs typeface="Times New Roman" pitchFamily="18" charset="0"/>
              </a:rPr>
              <a:t>со стороны родителей </a:t>
            </a:r>
            <a:r>
              <a:rPr lang="ru-RU" altLang="ru-RU" sz="2000" i="1" dirty="0" smtClean="0">
                <a:solidFill>
                  <a:srgbClr val="7030A0"/>
                </a:solidFill>
                <a:cs typeface="Times New Roman" pitchFamily="18" charset="0"/>
              </a:rPr>
              <a:t>(законных представителей), </a:t>
            </a:r>
            <a:r>
              <a:rPr lang="ru-RU" altLang="ru-RU" sz="2000" b="1" i="1" dirty="0" smtClean="0">
                <a:solidFill>
                  <a:srgbClr val="C00000"/>
                </a:solidFill>
                <a:cs typeface="Times New Roman" pitchFamily="18" charset="0"/>
              </a:rPr>
              <a:t>должностных лиц;</a:t>
            </a:r>
          </a:p>
          <a:p>
            <a:pPr indent="0" algn="just">
              <a:spcBef>
                <a:spcPct val="0"/>
              </a:spcBef>
              <a:buFontTx/>
              <a:buNone/>
              <a:defRPr/>
            </a:pPr>
            <a:endParaRPr lang="ru-RU" altLang="ru-RU" sz="800" b="1" i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ru-RU" altLang="ru-RU" sz="2000" i="1" dirty="0" smtClean="0">
                <a:solidFill>
                  <a:srgbClr val="7030A0"/>
                </a:solidFill>
                <a:cs typeface="Times New Roman" pitchFamily="18" charset="0"/>
              </a:rPr>
              <a:t>у ребенка </a:t>
            </a:r>
            <a:r>
              <a:rPr lang="ru-RU" altLang="ru-RU" sz="2000" b="1" i="1" dirty="0" smtClean="0">
                <a:solidFill>
                  <a:srgbClr val="C00000"/>
                </a:solidFill>
                <a:cs typeface="Times New Roman" pitchFamily="18" charset="0"/>
              </a:rPr>
              <a:t>места жительства </a:t>
            </a:r>
            <a:r>
              <a:rPr lang="ru-RU" altLang="ru-RU" sz="2000" i="1" dirty="0" smtClean="0">
                <a:solidFill>
                  <a:srgbClr val="7030A0"/>
                </a:solidFill>
                <a:cs typeface="Times New Roman" pitchFamily="18" charset="0"/>
              </a:rPr>
              <a:t>и (или) места пребывания.</a:t>
            </a:r>
          </a:p>
          <a:p>
            <a:pPr indent="0" algn="just">
              <a:spcBef>
                <a:spcPct val="0"/>
              </a:spcBef>
              <a:buFontTx/>
              <a:buNone/>
              <a:defRPr/>
            </a:pPr>
            <a:endParaRPr lang="ru-RU" altLang="ru-RU" sz="2000" i="1" dirty="0" smtClean="0">
              <a:solidFill>
                <a:srgbClr val="7030A0"/>
              </a:solidFill>
              <a:cs typeface="Times New Roman" pitchFamily="18" charset="0"/>
            </a:endParaRPr>
          </a:p>
          <a:p>
            <a:pPr indent="0" algn="just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cs typeface="Times New Roman" pitchFamily="18" charset="0"/>
              </a:rPr>
              <a:t>2. СОВЕРШЕНИЕ НЕСОВЕРШЕННОЛЕТНИМ преступлений, антиобщественных действий, административных правонарушений.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4433" y="981075"/>
            <a:ext cx="11618384" cy="719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</a:t>
            </a:r>
            <a:r>
              <a:rPr lang="ru-RU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признания НЕСОВЕРШЕННОЛЕТНЕГО </a:t>
            </a:r>
          </a:p>
          <a:p>
            <a:pPr algn="ctr">
              <a:defRPr/>
            </a:pPr>
            <a:r>
              <a:rPr lang="ru-RU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находящимся в СОП:</a:t>
            </a:r>
          </a:p>
        </p:txBody>
      </p:sp>
    </p:spTree>
    <p:extLst>
      <p:ext uri="{BB962C8B-B14F-4D97-AF65-F5344CB8AC3E}">
        <p14:creationId xmlns:p14="http://schemas.microsoft.com/office/powerpoint/2010/main" val="1262655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4918" y="115889"/>
            <a:ext cx="11137900" cy="401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КДН и ЗП рассматривают</a:t>
            </a:r>
          </a:p>
        </p:txBody>
      </p:sp>
      <p:sp>
        <p:nvSpPr>
          <p:cNvPr id="71683" name="Прямоугольник 4"/>
          <p:cNvSpPr>
            <a:spLocks noChangeArrowheads="1"/>
          </p:cNvSpPr>
          <p:nvPr/>
        </p:nvSpPr>
        <p:spPr bwMode="auto">
          <a:xfrm>
            <a:off x="431801" y="1341438"/>
            <a:ext cx="11521017" cy="566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endParaRPr lang="ru-RU" altLang="ru-RU" dirty="0" smtClean="0"/>
          </a:p>
          <a:p>
            <a:pPr algn="just" eaLnBrk="1" hangingPunct="1">
              <a:defRPr/>
            </a:pPr>
            <a:endParaRPr lang="ru-RU" altLang="ru-RU" dirty="0" smtClean="0"/>
          </a:p>
          <a:p>
            <a:pPr algn="just" eaLnBrk="1" hangingPunct="1">
              <a:defRPr/>
            </a:pPr>
            <a:endParaRPr lang="ru-RU" altLang="ru-RU" dirty="0" smtClean="0"/>
          </a:p>
          <a:p>
            <a:pPr algn="just" eaLnBrk="1" hangingPunct="1">
              <a:defRPr/>
            </a:pPr>
            <a:endParaRPr lang="ru-RU" altLang="ru-RU" dirty="0" smtClean="0"/>
          </a:p>
          <a:p>
            <a:pPr algn="just" eaLnBrk="1" hangingPunct="1">
              <a:defRPr/>
            </a:pPr>
            <a:endParaRPr lang="ru-RU" altLang="ru-RU" dirty="0" smtClean="0"/>
          </a:p>
          <a:p>
            <a:pPr algn="just" eaLnBrk="1" hangingPunct="1">
              <a:defRPr/>
            </a:pPr>
            <a:endParaRPr lang="ru-RU" altLang="ru-RU" dirty="0" smtClean="0">
              <a:solidFill>
                <a:srgbClr val="800000"/>
              </a:solidFill>
            </a:endParaRPr>
          </a:p>
          <a:p>
            <a:pPr algn="just">
              <a:buFontTx/>
              <a:buChar char="-"/>
              <a:defRPr/>
            </a:pPr>
            <a:r>
              <a:rPr lang="ru-RU" altLang="ru-RU" sz="2000" b="1" dirty="0" smtClean="0">
                <a:solidFill>
                  <a:srgbClr val="FF0000"/>
                </a:solidFill>
              </a:rPr>
              <a:t> статья 6.8 </a:t>
            </a:r>
            <a:r>
              <a:rPr lang="ru-RU" sz="1700" dirty="0"/>
              <a:t>Незаконный оборот наркотических средств, психотропных веществ или их аналогов и незаконные приобретение, хранение, перевозка растений, содержащих наркотические средства или психотропные вещества, либо их частей, содержащих наркотические средства или психотропные </a:t>
            </a:r>
            <a:r>
              <a:rPr lang="ru-RU" sz="1700" dirty="0" smtClean="0"/>
              <a:t>вещества (8)</a:t>
            </a:r>
            <a:endParaRPr lang="ru-RU" altLang="ru-RU" sz="1700" dirty="0" smtClean="0">
              <a:solidFill>
                <a:srgbClr val="800000"/>
              </a:solidFill>
            </a:endParaRPr>
          </a:p>
          <a:p>
            <a:pPr algn="just" eaLnBrk="1" hangingPunct="1">
              <a:buFontTx/>
              <a:buChar char="-"/>
              <a:defRPr/>
            </a:pPr>
            <a:r>
              <a:rPr lang="ru-RU" altLang="ru-RU" sz="2000" b="1" dirty="0" smtClean="0">
                <a:solidFill>
                  <a:srgbClr val="FF0000"/>
                </a:solidFill>
              </a:rPr>
              <a:t> статья 6.9 </a:t>
            </a:r>
            <a:r>
              <a:rPr lang="ru-RU" altLang="ru-RU" sz="1700" dirty="0" smtClean="0"/>
              <a:t>Потребление наркотических средств или психотропных веществ без назначения врача (45)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altLang="ru-RU" sz="1600" dirty="0" smtClean="0"/>
              <a:t> </a:t>
            </a:r>
            <a:r>
              <a:rPr lang="ru-RU" altLang="ru-RU" sz="1600" b="1" dirty="0" smtClean="0"/>
              <a:t>статья 6.1.1 </a:t>
            </a:r>
            <a:r>
              <a:rPr lang="ru-RU" altLang="ru-RU" sz="1600" dirty="0" smtClean="0"/>
              <a:t>Побои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altLang="ru-RU" sz="1600" dirty="0" smtClean="0">
                <a:solidFill>
                  <a:srgbClr val="800000"/>
                </a:solidFill>
              </a:rPr>
              <a:t> </a:t>
            </a:r>
            <a:r>
              <a:rPr lang="ru-RU" altLang="ru-RU" sz="1600" b="1" dirty="0" smtClean="0"/>
              <a:t>статья 6.11 </a:t>
            </a:r>
            <a:r>
              <a:rPr lang="ru-RU" altLang="ru-RU" sz="1600" dirty="0" smtClean="0"/>
              <a:t>Занятие проституцией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altLang="ru-RU" dirty="0" smtClean="0">
                <a:solidFill>
                  <a:srgbClr val="800000"/>
                </a:solidFill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</a:rPr>
              <a:t>статья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6.24 </a:t>
            </a:r>
            <a:r>
              <a:rPr lang="ru-RU" sz="1700" dirty="0" smtClean="0"/>
              <a:t>Нарушение установленного федеральным законом запрета курения табака на отдельных территориях, в помещениях и на объектах (114)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altLang="ru-RU" dirty="0" smtClean="0">
                <a:solidFill>
                  <a:srgbClr val="800000"/>
                </a:solidFill>
              </a:rPr>
              <a:t> </a:t>
            </a:r>
            <a:r>
              <a:rPr lang="ru-RU" altLang="ru-RU" sz="1600" b="1" dirty="0" smtClean="0"/>
              <a:t>статья 7.17 </a:t>
            </a:r>
            <a:r>
              <a:rPr lang="ru-RU" altLang="ru-RU" sz="1600" dirty="0" smtClean="0"/>
              <a:t>Уничтожение или повреждение чужого имущества 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altLang="ru-RU" sz="1600" dirty="0" smtClean="0"/>
              <a:t> </a:t>
            </a:r>
            <a:r>
              <a:rPr lang="ru-RU" altLang="ru-RU" sz="1600" b="1" dirty="0" smtClean="0"/>
              <a:t>статья 7.27 </a:t>
            </a:r>
            <a:r>
              <a:rPr lang="ru-RU" altLang="ru-RU" sz="1600" dirty="0" smtClean="0"/>
              <a:t>Мелкое хищение 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altLang="ru-RU" sz="1600" dirty="0" smtClean="0"/>
              <a:t> </a:t>
            </a:r>
            <a:r>
              <a:rPr lang="ru-RU" altLang="ru-RU" sz="1600" b="1" dirty="0" smtClean="0"/>
              <a:t>статья 20.1 </a:t>
            </a:r>
            <a:r>
              <a:rPr lang="ru-RU" altLang="ru-RU" sz="1600" dirty="0" smtClean="0"/>
              <a:t>Мелкое хулиганство 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altLang="ru-RU" dirty="0" smtClean="0">
                <a:solidFill>
                  <a:srgbClr val="800000"/>
                </a:solidFill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</a:rPr>
              <a:t>статья 20.20 </a:t>
            </a:r>
            <a:r>
              <a:rPr lang="ru-RU" altLang="ru-RU" sz="1600" dirty="0" smtClean="0"/>
              <a:t>Потребление (распитие) алкогольной продукции в запрещенных местах либо потребление наркотических средств или психотропных веществ в общественных местах (230)</a:t>
            </a:r>
            <a:endParaRPr lang="ru-RU" altLang="ru-RU" sz="1600" dirty="0" smtClean="0">
              <a:solidFill>
                <a:srgbClr val="800000"/>
              </a:solidFill>
            </a:endParaRPr>
          </a:p>
          <a:p>
            <a:pPr algn="just" eaLnBrk="1" hangingPunct="1">
              <a:buFontTx/>
              <a:buChar char="-"/>
              <a:defRPr/>
            </a:pPr>
            <a:r>
              <a:rPr lang="ru-RU" altLang="ru-RU" dirty="0" smtClean="0">
                <a:solidFill>
                  <a:srgbClr val="800000"/>
                </a:solidFill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</a:rPr>
              <a:t>статья 20.21 </a:t>
            </a:r>
            <a:r>
              <a:rPr lang="ru-RU" altLang="ru-RU" sz="1700" dirty="0" smtClean="0"/>
              <a:t>Появление в общественных местах в состоянии опьянения (214)</a:t>
            </a:r>
            <a:endParaRPr lang="ru-RU" altLang="ru-RU" sz="1700" dirty="0" smtClean="0">
              <a:solidFill>
                <a:srgbClr val="8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61267" y="490538"/>
            <a:ext cx="5662084" cy="95726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НЕСОВЕРШЕННОЛЕТНИЕ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434" y="1593850"/>
            <a:ext cx="3841751" cy="11874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Статьи КоАП РФ</a:t>
            </a:r>
          </a:p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</a:rPr>
              <a:t>6.8, 6.9, 6.1.1, 6.11, 6.24</a:t>
            </a:r>
            <a:r>
              <a:rPr lang="ru-RU" b="1" dirty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7.17, 7.27,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20.1, 20.20, 20.21, </a:t>
            </a:r>
            <a:r>
              <a:rPr lang="ru-RU" b="1" dirty="0" smtClean="0">
                <a:solidFill>
                  <a:schemeClr val="bg1"/>
                </a:solidFill>
              </a:rPr>
              <a:t>глава </a:t>
            </a:r>
            <a:r>
              <a:rPr lang="ru-RU" b="1" dirty="0">
                <a:solidFill>
                  <a:schemeClr val="bg1"/>
                </a:solidFill>
              </a:rPr>
              <a:t>12 (ПДД)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861591" y="1594582"/>
            <a:ext cx="2426559" cy="10978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ЗИО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4282017" y="1752601"/>
            <a:ext cx="863600" cy="2397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823200" y="1727201"/>
            <a:ext cx="764117" cy="265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911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788988"/>
          </a:xfrm>
          <a:solidFill>
            <a:srgbClr val="0070C0">
              <a:alpha val="71000"/>
            </a:srgb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norm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320040" indent="-32004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lang="ru-RU" altLang="ru-RU" sz="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alt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ru-RU" alt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ПРИНЯТИЕ РЕШЕНИЯ</a:t>
            </a:r>
            <a:endParaRPr lang="ru-RU" altLang="ru-RU" sz="20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4819" name="Прямоугольник 1"/>
          <p:cNvSpPr>
            <a:spLocks noChangeArrowheads="1"/>
          </p:cNvSpPr>
          <p:nvPr/>
        </p:nvSpPr>
        <p:spPr bwMode="auto">
          <a:xfrm>
            <a:off x="334434" y="2060576"/>
            <a:ext cx="11425767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603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1.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Наличие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 в семье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несовершеннолетнего в СОП; </a:t>
            </a:r>
          </a:p>
          <a:p>
            <a:pPr algn="just"/>
            <a: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  <a:t>2.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Привлечение</a:t>
            </a:r>
            <a:r>
              <a:rPr lang="ru-RU" altLang="ru-RU" sz="2200" b="1" dirty="0">
                <a:solidFill>
                  <a:srgbClr val="0070C0"/>
                </a:solidFill>
                <a:cs typeface="Times New Roman" pitchFamily="18" charset="0"/>
              </a:rPr>
              <a:t> родителя </a:t>
            </a:r>
            <a:r>
              <a:rPr lang="ru-RU" altLang="ru-RU" sz="2000" i="1" dirty="0">
                <a:solidFill>
                  <a:srgbClr val="0070C0"/>
                </a:solidFill>
                <a:cs typeface="Times New Roman" pitchFamily="18" charset="0"/>
              </a:rPr>
              <a:t>(законного представителя) </a:t>
            </a:r>
            <a: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  <a:t/>
            </a:r>
            <a:b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</a:br>
            <a: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  <a:t>к административной ответственности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по ч. 1 ст. 5.35 КоАП РФ</a:t>
            </a:r>
            <a:r>
              <a:rPr lang="ru-RU" altLang="ru-RU" sz="2200" dirty="0">
                <a:solidFill>
                  <a:srgbClr val="C00000"/>
                </a:solidFill>
                <a:cs typeface="Times New Roman" pitchFamily="18" charset="0"/>
              </a:rPr>
              <a:t>; </a:t>
            </a:r>
          </a:p>
          <a:p>
            <a:pPr algn="just"/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3.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Совершение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 </a:t>
            </a:r>
            <a:r>
              <a:rPr lang="ru-RU" altLang="ru-RU" sz="2200" b="1" dirty="0">
                <a:solidFill>
                  <a:srgbClr val="7030A0"/>
                </a:solidFill>
                <a:cs typeface="Times New Roman" pitchFamily="18" charset="0"/>
              </a:rPr>
              <a:t>РОДИТЕЛЕМ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 </a:t>
            </a:r>
            <a:r>
              <a:rPr lang="ru-RU" altLang="ru-RU" sz="2000" i="1" dirty="0">
                <a:solidFill>
                  <a:srgbClr val="7030A0"/>
                </a:solidFill>
                <a:cs typeface="Times New Roman" pitchFamily="18" charset="0"/>
              </a:rPr>
              <a:t>(законным представителем)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действий,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 </a:t>
            </a:r>
            <a:r>
              <a:rPr lang="ru-RU" altLang="ru-RU" sz="2200" u="sng" dirty="0">
                <a:solidFill>
                  <a:srgbClr val="7030A0"/>
                </a:solidFill>
                <a:cs typeface="Times New Roman" pitchFamily="18" charset="0"/>
              </a:rPr>
              <a:t>отрицательно влияющих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 на поведение несовершеннолетнего,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вовлечение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 несовершеннолетнего в </a:t>
            </a:r>
            <a:r>
              <a:rPr lang="ru-RU" altLang="ru-RU" sz="2200" u="sng" dirty="0">
                <a:solidFill>
                  <a:srgbClr val="7030A0"/>
                </a:solidFill>
                <a:cs typeface="Times New Roman" pitchFamily="18" charset="0"/>
              </a:rPr>
              <a:t>совершение преступлений 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и иных противоправных действий;</a:t>
            </a:r>
          </a:p>
          <a:p>
            <a:pPr algn="just"/>
            <a: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  <a:t>4.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Привлечение</a:t>
            </a:r>
            <a:r>
              <a:rPr lang="ru-RU" altLang="ru-RU" sz="2200" b="1" dirty="0">
                <a:solidFill>
                  <a:srgbClr val="0070C0"/>
                </a:solidFill>
                <a:cs typeface="Times New Roman" pitchFamily="18" charset="0"/>
              </a:rPr>
              <a:t> родителя </a:t>
            </a:r>
            <a:r>
              <a:rPr lang="ru-RU" altLang="ru-RU" sz="2000" i="1" dirty="0">
                <a:solidFill>
                  <a:srgbClr val="0070C0"/>
                </a:solidFill>
                <a:cs typeface="Times New Roman" pitchFamily="18" charset="0"/>
              </a:rPr>
              <a:t>(законного представителя) </a:t>
            </a:r>
            <a: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  <a:t/>
            </a:r>
            <a:b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</a:br>
            <a:r>
              <a:rPr lang="ru-RU" altLang="ru-RU" sz="2200" dirty="0">
                <a:solidFill>
                  <a:srgbClr val="0070C0"/>
                </a:solidFill>
                <a:cs typeface="Times New Roman" pitchFamily="18" charset="0"/>
              </a:rPr>
              <a:t>к уголовной ответственности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по ст. 156 УК РФ; </a:t>
            </a:r>
          </a:p>
          <a:p>
            <a:pPr algn="just"/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5.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Создание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 действиями или бездействием родителей </a:t>
            </a:r>
            <a:r>
              <a:rPr lang="ru-RU" altLang="ru-RU" sz="2000" i="1" dirty="0">
                <a:solidFill>
                  <a:srgbClr val="7030A0"/>
                </a:solidFill>
                <a:cs typeface="Times New Roman" pitchFamily="18" charset="0"/>
              </a:rPr>
              <a:t>(законных представителей) </a:t>
            </a:r>
            <a:r>
              <a:rPr lang="ru-RU" altLang="ru-RU" sz="2200" b="1" dirty="0">
                <a:solidFill>
                  <a:srgbClr val="C00000"/>
                </a:solidFill>
                <a:cs typeface="Times New Roman" pitchFamily="18" charset="0"/>
              </a:rPr>
              <a:t>социально опасных </a:t>
            </a:r>
            <a:r>
              <a:rPr lang="ru-RU" altLang="ru-RU" sz="2200" b="1" dirty="0" smtClean="0">
                <a:solidFill>
                  <a:srgbClr val="C00000"/>
                </a:solidFill>
                <a:cs typeface="Times New Roman" pitchFamily="18" charset="0"/>
              </a:rPr>
              <a:t>условий</a:t>
            </a:r>
            <a:r>
              <a:rPr lang="ru-RU" altLang="ru-RU" sz="2200" dirty="0" smtClean="0">
                <a:solidFill>
                  <a:srgbClr val="7030A0"/>
                </a:solidFill>
                <a:cs typeface="Times New Roman" pitchFamily="18" charset="0"/>
              </a:rPr>
              <a:t>, а </a:t>
            </a:r>
            <a:r>
              <a:rPr lang="ru-RU" altLang="ru-RU" sz="2200" dirty="0">
                <a:solidFill>
                  <a:srgbClr val="7030A0"/>
                </a:solidFill>
                <a:cs typeface="Times New Roman" pitchFamily="18" charset="0"/>
              </a:rPr>
              <a:t>также условий, препятствующих нормальному воспитанию и развитию несовершеннолетних.</a:t>
            </a:r>
            <a:endParaRPr lang="ru-RU" altLang="ru-RU" sz="20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4433" y="981075"/>
            <a:ext cx="11618384" cy="719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</a:t>
            </a:r>
            <a:r>
              <a:rPr lang="ru-RU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признания СЕМЬИ находящейся в СОП:</a:t>
            </a:r>
          </a:p>
        </p:txBody>
      </p:sp>
    </p:spTree>
    <p:extLst>
      <p:ext uri="{BB962C8B-B14F-4D97-AF65-F5344CB8AC3E}">
        <p14:creationId xmlns:p14="http://schemas.microsoft.com/office/powerpoint/2010/main" val="3760186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1" y="332656"/>
            <a:ext cx="8682567" cy="1143000"/>
          </a:xfrm>
        </p:spPr>
        <p:txBody>
          <a:bodyPr/>
          <a:lstStyle/>
          <a:p>
            <a:pPr marL="0" indent="0" algn="ctr">
              <a:buFont typeface="Georgia" pitchFamily="18" charset="0"/>
              <a:buNone/>
              <a:defRPr/>
            </a:pPr>
            <a:r>
              <a:rPr lang="ru-RU" dirty="0" smtClean="0"/>
              <a:t>«</a:t>
            </a:r>
            <a:r>
              <a:rPr lang="ru-RU" dirty="0" smtClean="0">
                <a:solidFill>
                  <a:srgbClr val="FF0000"/>
                </a:solidFill>
              </a:rPr>
              <a:t>ТРУДНЫЙ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051878" y="5445224"/>
            <a:ext cx="8682567" cy="1143000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  <a:defRPr/>
            </a:pPr>
            <a:r>
              <a:rPr lang="ru-RU" dirty="0" smtClean="0"/>
              <a:t>КТО???</a:t>
            </a:r>
            <a:endParaRPr lang="ru-RU" dirty="0"/>
          </a:p>
        </p:txBody>
      </p:sp>
      <p:pic>
        <p:nvPicPr>
          <p:cNvPr id="20484" name="Picture 2" descr="cbe878a7-2a6f-4f6a-bc7e-fde8b78730aa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485" y="1398588"/>
            <a:ext cx="6970183" cy="392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929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4918" y="115889"/>
            <a:ext cx="11137900" cy="401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КДН и ЗП рассматривают</a:t>
            </a:r>
          </a:p>
        </p:txBody>
      </p:sp>
      <p:sp>
        <p:nvSpPr>
          <p:cNvPr id="35843" name="Прямоугольник 4"/>
          <p:cNvSpPr>
            <a:spLocks noChangeArrowheads="1"/>
          </p:cNvSpPr>
          <p:nvPr/>
        </p:nvSpPr>
        <p:spPr bwMode="auto">
          <a:xfrm>
            <a:off x="431801" y="1052514"/>
            <a:ext cx="11521017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endParaRPr lang="ru-RU" altLang="ru-RU"/>
          </a:p>
          <a:p>
            <a:pPr algn="just" eaLnBrk="1" hangingPunct="1"/>
            <a:endParaRPr lang="ru-RU" altLang="ru-RU"/>
          </a:p>
          <a:p>
            <a:pPr algn="just" eaLnBrk="1" hangingPunct="1"/>
            <a:endParaRPr lang="ru-RU" altLang="ru-RU"/>
          </a:p>
          <a:p>
            <a:pPr algn="just" eaLnBrk="1" hangingPunct="1"/>
            <a:endParaRPr lang="ru-RU" altLang="ru-RU"/>
          </a:p>
          <a:p>
            <a:pPr algn="just" eaLnBrk="1" hangingPunct="1"/>
            <a:endParaRPr lang="ru-RU" altLang="ru-RU"/>
          </a:p>
          <a:p>
            <a:pPr algn="just" eaLnBrk="1" hangingPunct="1"/>
            <a:endParaRPr lang="ru-RU" altLang="ru-RU">
              <a:solidFill>
                <a:srgbClr val="800000"/>
              </a:solidFill>
            </a:endParaRPr>
          </a:p>
          <a:p>
            <a:pPr algn="just" eaLnBrk="1" hangingPunct="1"/>
            <a:endParaRPr lang="ru-RU" altLang="ru-RU">
              <a:solidFill>
                <a:srgbClr val="800000"/>
              </a:solidFill>
            </a:endParaRPr>
          </a:p>
          <a:p>
            <a:pPr algn="just" eaLnBrk="1" hangingPunct="1"/>
            <a:endParaRPr lang="ru-RU" altLang="ru-RU">
              <a:solidFill>
                <a:srgbClr val="800000"/>
              </a:solidFill>
            </a:endParaRPr>
          </a:p>
          <a:p>
            <a:pPr algn="just" eaLnBrk="1" hangingPunct="1"/>
            <a:endParaRPr lang="ru-RU" altLang="ru-RU">
              <a:solidFill>
                <a:srgbClr val="8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124201" y="571500"/>
            <a:ext cx="6136217" cy="111283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Родители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 (законные представители), иные лица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453" y="1556792"/>
            <a:ext cx="3456384" cy="144016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Статьи КоАП РФ</a:t>
            </a:r>
          </a:p>
          <a:p>
            <a:pPr algn="ctr">
              <a:defRPr/>
            </a:pPr>
            <a:r>
              <a:rPr lang="ru-RU" altLang="ru-RU" dirty="0" smtClean="0"/>
              <a:t>5.35, </a:t>
            </a:r>
            <a:r>
              <a:rPr lang="ru-RU" altLang="ru-RU" dirty="0"/>
              <a:t>6.10, 6.23, </a:t>
            </a:r>
            <a:r>
              <a:rPr lang="ru-RU" altLang="ru-RU" dirty="0" smtClean="0"/>
              <a:t>20.22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80309" y="1556792"/>
            <a:ext cx="3023824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ЗИО</a:t>
            </a:r>
          </a:p>
          <a:p>
            <a:pPr algn="ctr">
              <a:defRPr/>
            </a:pPr>
            <a:r>
              <a:rPr lang="ru-RU" b="1" dirty="0"/>
              <a:t>№ 7-ОЗ,</a:t>
            </a:r>
          </a:p>
          <a:p>
            <a:pPr algn="ctr">
              <a:defRPr/>
            </a:pPr>
            <a:r>
              <a:rPr lang="ru-RU" b="1" dirty="0"/>
              <a:t>№ 38-ОЗ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4002617" y="1800225"/>
            <a:ext cx="999067" cy="331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440084" y="1800225"/>
            <a:ext cx="1132416" cy="311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3" name="Прямоугольник 2"/>
          <p:cNvSpPr>
            <a:spLocks noChangeArrowheads="1"/>
          </p:cNvSpPr>
          <p:nvPr/>
        </p:nvSpPr>
        <p:spPr bwMode="auto">
          <a:xfrm>
            <a:off x="287867" y="3408363"/>
            <a:ext cx="11616267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sz="2000" b="1" dirty="0">
                <a:latin typeface="Times New Roman" pitchFamily="18" charset="0"/>
              </a:rPr>
              <a:t>Статья 5.35  </a:t>
            </a:r>
            <a:r>
              <a:rPr lang="ru-RU" altLang="ru-RU" sz="1600" dirty="0">
                <a:solidFill>
                  <a:srgbClr val="000000"/>
                </a:solidFill>
                <a:latin typeface="Times New Roman" pitchFamily="18" charset="0"/>
              </a:rPr>
              <a:t>Неисполнение родителями или иными законными представителями несовершеннолетних обязанностей по содержанию и воспитанию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itchFamily="18" charset="0"/>
              </a:rPr>
              <a:t>несовершеннолетних (13 689)</a:t>
            </a:r>
            <a:endParaRPr lang="ru-RU" altLang="ru-RU" sz="16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Статья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</a:rPr>
              <a:t>6.10  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Вовлечение несовершеннолетнего в употребление пива и напитков, изготавливаемых на его основе, спиртных напитков или одурманивающих </a:t>
            </a:r>
            <a:r>
              <a:rPr lang="ru-RU" alt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веществ (8)</a:t>
            </a:r>
            <a:endParaRPr lang="ru-RU" altLang="ru-RU" sz="16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</a:rPr>
              <a:t>Статья 6.23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Вовлечение несовершеннолетнего в процесс потребления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табака (1)</a:t>
            </a:r>
            <a:endParaRPr lang="ru-RU" alt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</a:rPr>
              <a:t>Статья 20.22  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Появление в состоянии опьянения несовершеннолетних, а равно распитие ими пива и напитков, изготавливаемых на его основе, алкогольной и спиртосодержащей продукции, потребление ими наркотических средств или психотропных веществ в общественных </a:t>
            </a:r>
            <a:r>
              <a:rPr lang="ru-RU" alt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местах (442)</a:t>
            </a:r>
            <a:endParaRPr lang="ru-RU" altLang="ru-RU" sz="1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28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15952" y="814567"/>
            <a:ext cx="10816038" cy="1522233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500"/>
              </a:spcAft>
              <a:buFont typeface="Georgia" pitchFamily="18" charset="0"/>
              <a:buNone/>
              <a:defRPr/>
            </a:pPr>
            <a:r>
              <a:rPr lang="ru-RU" altLang="ru-RU" sz="3900" b="1" dirty="0" smtClean="0">
                <a:solidFill>
                  <a:srgbClr val="C00000"/>
                </a:solidFill>
              </a:rPr>
              <a:t>42</a:t>
            </a:r>
            <a:r>
              <a:rPr lang="ru-RU" altLang="ru-RU" sz="3200" dirty="0" smtClean="0"/>
              <a:t> муниципальных образования</a:t>
            </a:r>
            <a:br>
              <a:rPr lang="ru-RU" altLang="ru-RU" sz="3200" dirty="0" smtClean="0"/>
            </a:br>
            <a:r>
              <a:rPr lang="ru-RU" altLang="ru-RU" sz="3900" b="1" dirty="0" smtClean="0">
                <a:solidFill>
                  <a:srgbClr val="C00000"/>
                </a:solidFill>
              </a:rPr>
              <a:t>579 496 </a:t>
            </a:r>
            <a:r>
              <a:rPr lang="ru-RU" altLang="ru-RU" sz="3200" dirty="0" smtClean="0"/>
              <a:t>несовершеннолетних</a:t>
            </a:r>
            <a:endParaRPr lang="ru-RU" altLang="ru-RU" sz="2800" dirty="0" smtClean="0"/>
          </a:p>
        </p:txBody>
      </p:sp>
      <p:sp>
        <p:nvSpPr>
          <p:cNvPr id="49157" name="Объект 2"/>
          <p:cNvSpPr txBox="1">
            <a:spLocks/>
          </p:cNvSpPr>
          <p:nvPr/>
        </p:nvSpPr>
        <p:spPr bwMode="auto">
          <a:xfrm>
            <a:off x="615952" y="554038"/>
            <a:ext cx="11423649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657225" indent="-246063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922338" indent="-219075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179513" indent="-200025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1389063" indent="-182563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18462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3034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27606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2178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SzTx/>
              <a:buFont typeface="Georgia" pitchFamily="18" charset="0"/>
              <a:buChar char="•"/>
            </a:pPr>
            <a:endParaRPr lang="ru-RU" altLang="ru-RU" sz="280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28944" y="1"/>
            <a:ext cx="7216399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Общая информация </a:t>
            </a:r>
            <a:r>
              <a:rPr lang="ru-RU" altLang="ru-RU" sz="2000" b="1" dirty="0" smtClean="0">
                <a:latin typeface="+mj-lt"/>
              </a:rPr>
              <a:t>(на </a:t>
            </a:r>
            <a:r>
              <a:rPr lang="ru-RU" altLang="ru-RU" sz="2000" b="1" dirty="0">
                <a:latin typeface="+mj-lt"/>
              </a:rPr>
              <a:t>1 января 2021 </a:t>
            </a:r>
            <a:r>
              <a:rPr lang="ru-RU" altLang="ru-RU" sz="2000" b="1" dirty="0" smtClean="0">
                <a:latin typeface="+mj-lt"/>
              </a:rPr>
              <a:t>года)</a:t>
            </a:r>
            <a:endParaRPr lang="ru-RU" sz="20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Заголовок 1"/>
          <p:cNvSpPr>
            <a:spLocks/>
          </p:cNvSpPr>
          <p:nvPr/>
        </p:nvSpPr>
        <p:spPr bwMode="auto">
          <a:xfrm>
            <a:off x="808434" y="2382180"/>
            <a:ext cx="10657417" cy="75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latin typeface="+mj-lt"/>
              </a:rPr>
              <a:t>Состоят на учете как находящиеся в социально опасном положении: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idx="4294967295"/>
          </p:nvPr>
        </p:nvSpPr>
        <p:spPr>
          <a:xfrm>
            <a:off x="435346" y="3133066"/>
            <a:ext cx="10972800" cy="1228707"/>
          </a:xfrm>
        </p:spPr>
        <p:txBody>
          <a:bodyPr rtlCol="0">
            <a:normAutofit/>
          </a:bodyPr>
          <a:lstStyle/>
          <a:p>
            <a:pPr marL="45720" indent="0" algn="ctr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altLang="ru-RU" sz="3600" b="1" dirty="0">
                <a:solidFill>
                  <a:srgbClr val="002060"/>
                </a:solidFill>
                <a:latin typeface="+mj-lt"/>
              </a:rPr>
              <a:t>3 433</a:t>
            </a:r>
            <a:r>
              <a:rPr lang="ru-RU" altLang="ru-RU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+mj-lt"/>
              </a:rPr>
              <a:t>семьи</a:t>
            </a:r>
            <a:r>
              <a:rPr lang="ru-RU" altLang="ru-RU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2500" dirty="0">
                <a:solidFill>
                  <a:srgbClr val="002060"/>
                </a:solidFill>
                <a:latin typeface="+mj-lt"/>
              </a:rPr>
              <a:t>(в них 7 453 ребенка</a:t>
            </a:r>
            <a:r>
              <a:rPr lang="ru-RU" altLang="ru-RU" sz="2500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ru-RU" altLang="ru-RU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altLang="ru-RU" b="1" i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+mj-lt"/>
              </a:rPr>
              <a:t>2 017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2600" dirty="0" smtClean="0">
                <a:solidFill>
                  <a:srgbClr val="002060"/>
                </a:solidFill>
                <a:latin typeface="+mj-lt"/>
              </a:rPr>
              <a:t>несовершеннолетних </a:t>
            </a:r>
            <a:r>
              <a:rPr lang="ru-RU" altLang="ru-RU" sz="2400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ru-RU" altLang="ru-RU" sz="2400" b="1" i="1" dirty="0" smtClean="0">
                <a:solidFill>
                  <a:srgbClr val="C00000"/>
                </a:solidFill>
                <a:latin typeface="+mj-lt"/>
              </a:rPr>
              <a:t>1 481 </a:t>
            </a:r>
            <a:r>
              <a:rPr lang="ru-RU" altLang="ru-RU" sz="2400" i="1" dirty="0" smtClean="0">
                <a:solidFill>
                  <a:srgbClr val="002060"/>
                </a:solidFill>
                <a:latin typeface="+mj-lt"/>
              </a:rPr>
              <a:t>– от 14 до 18 лет), в том числе:</a:t>
            </a:r>
            <a:r>
              <a:rPr lang="ru-RU" altLang="ru-RU" sz="2600" dirty="0" smtClean="0">
                <a:solidFill>
                  <a:srgbClr val="002060"/>
                </a:solidFill>
                <a:latin typeface="+mj-lt"/>
              </a:rPr>
              <a:t> </a:t>
            </a:r>
          </a:p>
        </p:txBody>
      </p:sp>
      <p:sp>
        <p:nvSpPr>
          <p:cNvPr id="15" name="Rectangle 3"/>
          <p:cNvSpPr>
            <a:spLocks noGrp="1"/>
          </p:cNvSpPr>
          <p:nvPr>
            <p:ph sz="half" idx="4294967295"/>
          </p:nvPr>
        </p:nvSpPr>
        <p:spPr>
          <a:xfrm>
            <a:off x="296535" y="4664956"/>
            <a:ext cx="5719402" cy="1799344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241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– за совершение административных правонарушений</a:t>
            </a:r>
          </a:p>
          <a:p>
            <a:pPr eaLnBrk="1" hangingPunct="1"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211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- </a:t>
            </a: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</a:rPr>
              <a:t>за совершение административных правонарушений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до достижения возраста 16 лет</a:t>
            </a:r>
          </a:p>
          <a:p>
            <a:pPr eaLnBrk="1" hangingPunct="1"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125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- осужденных условно </a:t>
            </a:r>
          </a:p>
          <a:p>
            <a:pPr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376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– «</a:t>
            </a:r>
            <a:r>
              <a:rPr lang="ru-RU" altLang="ru-RU" sz="1600" dirty="0" err="1" smtClean="0">
                <a:solidFill>
                  <a:srgbClr val="002060"/>
                </a:solidFill>
                <a:latin typeface="Times New Roman" pitchFamily="18" charset="0"/>
              </a:rPr>
              <a:t>несубъекты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»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ru-RU" altLang="ru-RU" sz="18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>93 </a:t>
            </a: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</a:rPr>
              <a:t>- уклоняющихся от обучения</a:t>
            </a:r>
            <a:endParaRPr lang="ru-RU" altLang="ru-RU" sz="2000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endParaRPr lang="ru-RU" altLang="ru-RU" sz="16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8" name="Rectangle 4"/>
          <p:cNvSpPr>
            <a:spLocks noGrp="1"/>
          </p:cNvSpPr>
          <p:nvPr>
            <p:ph sz="quarter" idx="4294967295"/>
          </p:nvPr>
        </p:nvSpPr>
        <p:spPr>
          <a:xfrm>
            <a:off x="6255945" y="4835620"/>
            <a:ext cx="5609041" cy="175530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altLang="ru-RU" sz="2100" b="1" dirty="0" smtClean="0">
                <a:solidFill>
                  <a:srgbClr val="002060"/>
                </a:solidFill>
                <a:latin typeface="Times New Roman" pitchFamily="18" charset="0"/>
              </a:rPr>
              <a:t>222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- за употребление спиртных напитков </a:t>
            </a:r>
          </a:p>
          <a:p>
            <a:pPr eaLnBrk="1" hangingPunct="1"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44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– за употребление наркотических средств  (+ 7,3 %)</a:t>
            </a:r>
          </a:p>
          <a:p>
            <a:pPr eaLnBrk="1" hangingPunct="1"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37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</a:rPr>
              <a:t>– за употребление психотропных и одурманивающих веществ (+ 8,8 %)</a:t>
            </a:r>
          </a:p>
        </p:txBody>
      </p:sp>
      <p:pic>
        <p:nvPicPr>
          <p:cNvPr id="19" name="Picture 2" descr="http://www.irkobl.ru/irk/symbol/irkob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146" y="61518"/>
            <a:ext cx="613787" cy="76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5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7" name="Picture 5" descr="3505ff8317a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58" y="4495800"/>
            <a:ext cx="3679589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8" name="Picture 6" descr="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34" y="260350"/>
            <a:ext cx="2520950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9" name="Picture 7" descr="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765" y="277585"/>
            <a:ext cx="2605618" cy="190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e4eb0de566be4ab58f920554ab26e7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737" y="260351"/>
            <a:ext cx="4501597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bfmac.com/media/yuridicheskie-novosti-rossii/otvetstvennost-podrostkov-za-poyavlenie-v-sostoyanii-opyaneniya-v-obshhestvennyh-mestah-budet_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3482210"/>
            <a:ext cx="5604934" cy="3212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vedomosti-ural.ru/uploadedFiles/images/4272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83" y="1955800"/>
            <a:ext cx="4745054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9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125633" y="341314"/>
            <a:ext cx="5668433" cy="968375"/>
          </a:xfrm>
        </p:spPr>
        <p:txBody>
          <a:bodyPr>
            <a:normAutofit/>
          </a:bodyPr>
          <a:lstStyle/>
          <a:p>
            <a:pPr marL="0" indent="0" algn="ctr">
              <a:buFont typeface="Georgia" pitchFamily="18" charset="0"/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</a:rPr>
              <a:t>ВЕЙП</a:t>
            </a:r>
            <a:endParaRPr lang="ru-RU" alt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Объект 2"/>
          <p:cNvSpPr>
            <a:spLocks noGrp="1"/>
          </p:cNvSpPr>
          <p:nvPr>
            <p:ph sz="quarter" idx="4294967295"/>
          </p:nvPr>
        </p:nvSpPr>
        <p:spPr>
          <a:xfrm>
            <a:off x="6426199" y="5634037"/>
            <a:ext cx="5535085" cy="1223963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3500" b="1" dirty="0" smtClean="0">
                <a:solidFill>
                  <a:srgbClr val="C00000"/>
                </a:solidFill>
              </a:rPr>
              <a:t>"</a:t>
            </a:r>
            <a:r>
              <a:rPr lang="ru-RU" altLang="ru-RU" sz="3000" b="1" dirty="0" smtClean="0">
                <a:solidFill>
                  <a:srgbClr val="C00000"/>
                </a:solidFill>
              </a:rPr>
              <a:t>Самое полезное — </a:t>
            </a:r>
            <a:br>
              <a:rPr lang="ru-RU" altLang="ru-RU" sz="3000" b="1" dirty="0" smtClean="0">
                <a:solidFill>
                  <a:srgbClr val="C00000"/>
                </a:solidFill>
              </a:rPr>
            </a:br>
            <a:r>
              <a:rPr lang="ru-RU" altLang="ru-RU" sz="3000" b="1" dirty="0" smtClean="0">
                <a:solidFill>
                  <a:srgbClr val="C00000"/>
                </a:solidFill>
              </a:rPr>
              <a:t>вообще не курить"</a:t>
            </a:r>
          </a:p>
        </p:txBody>
      </p:sp>
      <p:pic>
        <p:nvPicPr>
          <p:cNvPr id="54277" name="Picture 4" descr="http://lamcdn.net/the-village.ru/post-cover/Hjy9CvTZ8zbk78ZTP1Av5g-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2121549"/>
            <a:ext cx="4485218" cy="336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Прямоугольник 3"/>
          <p:cNvSpPr>
            <a:spLocks noChangeArrowheads="1"/>
          </p:cNvSpPr>
          <p:nvPr/>
        </p:nvSpPr>
        <p:spPr bwMode="auto">
          <a:xfrm>
            <a:off x="6671733" y="1357314"/>
            <a:ext cx="516678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Arial" charset="0"/>
              </a:rPr>
              <a:t>Электронные системы доставки никотина (ЭСДН) – парогенераторы.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AutoShape 2" descr="СНЮС – опасная никотиносодержащая продукция! - Санкт-Петербургское  государственное бюджетное учреждение здравоохран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СНЮС – опасная никотиносодержащая продукция! - Санкт-Петербургское  государственное бюджетное учреждение здравоохране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СНЮС - &quot;убийственная мода”. Пакетик содержит в 50 раз больше никотина, чем 1 сигарета. Это бездымный табачный продукт в виде саше, леденцов, конфет... Итог: сильная зависимость, психомоторное возбуждение-неадекватность поведения, беспричинный смех, дезориентация. Отравление наступает быстро-остановка сердца, отказ почек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67" y="1672286"/>
            <a:ext cx="6449079" cy="337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60375" y="388939"/>
            <a:ext cx="5470525" cy="968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Georgia" pitchFamily="18" charset="0"/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</a:rPr>
              <a:t>СНЮС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Объект 2"/>
          <p:cNvSpPr>
            <a:spLocks noGrp="1"/>
          </p:cNvSpPr>
          <p:nvPr>
            <p:ph sz="quarter" idx="4294967295"/>
          </p:nvPr>
        </p:nvSpPr>
        <p:spPr>
          <a:xfrm>
            <a:off x="643463" y="5788821"/>
            <a:ext cx="5535085" cy="599280"/>
          </a:xfrm>
        </p:spPr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ru-RU" altLang="ru-RU" sz="3000" b="1" dirty="0" smtClean="0">
                <a:solidFill>
                  <a:srgbClr val="C00000"/>
                </a:solidFill>
              </a:rPr>
              <a:t>БОРЬБА С «ЗАКЛАДКАМИ» </a:t>
            </a:r>
          </a:p>
        </p:txBody>
      </p:sp>
    </p:spTree>
    <p:extLst>
      <p:ext uri="{BB962C8B-B14F-4D97-AF65-F5344CB8AC3E}">
        <p14:creationId xmlns:p14="http://schemas.microsoft.com/office/powerpoint/2010/main" val="78082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ugolovka.com/wp-content/uploads/2016/02/vovlechenie-nesovershennoletnego-v-upotreblenie-spirtnyh-napitkov-uk-300x2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42" y="1557338"/>
            <a:ext cx="4533900" cy="28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263525" y="116633"/>
            <a:ext cx="11521016" cy="865187"/>
          </a:xfrm>
        </p:spPr>
        <p:txBody>
          <a:bodyPr>
            <a:normAutofit fontScale="90000"/>
          </a:bodyPr>
          <a:lstStyle/>
          <a:p>
            <a:pPr marL="0" indent="0" algn="ctr">
              <a:buFont typeface="Georgia" pitchFamily="18" charset="0"/>
              <a:buNone/>
              <a:defRPr/>
            </a:pPr>
            <a:r>
              <a:rPr lang="ru-RU" altLang="ru-RU" sz="2400" b="1" dirty="0" smtClean="0">
                <a:solidFill>
                  <a:schemeClr val="tx1"/>
                </a:solidFill>
              </a:rPr>
              <a:t>Статьи</a:t>
            </a:r>
            <a:r>
              <a:rPr lang="ru-RU" altLang="ru-RU" sz="2600" b="1" dirty="0" smtClean="0">
                <a:solidFill>
                  <a:schemeClr val="tx1"/>
                </a:solidFill>
              </a:rPr>
              <a:t> </a:t>
            </a:r>
            <a:r>
              <a:rPr lang="ru-RU" altLang="ru-RU" sz="3500" b="1" dirty="0" smtClean="0">
                <a:solidFill>
                  <a:srgbClr val="C00000"/>
                </a:solidFill>
              </a:rPr>
              <a:t>6.10, 6.23</a:t>
            </a:r>
            <a:r>
              <a:rPr lang="ru-RU" altLang="ru-RU" sz="3500" b="1" dirty="0" smtClean="0">
                <a:solidFill>
                  <a:schemeClr val="tx1"/>
                </a:solidFill>
              </a:rPr>
              <a:t> </a:t>
            </a:r>
            <a:r>
              <a:rPr lang="ru-RU" altLang="ru-RU" sz="2400" b="1" dirty="0" smtClean="0">
                <a:solidFill>
                  <a:schemeClr val="tx1"/>
                </a:solidFill>
              </a:rPr>
              <a:t>КоАП РФ: </a:t>
            </a:r>
            <a:br>
              <a:rPr lang="ru-RU" altLang="ru-RU" sz="2400" b="1" dirty="0" smtClean="0">
                <a:solidFill>
                  <a:schemeClr val="tx1"/>
                </a:solidFill>
              </a:rPr>
            </a:br>
            <a:r>
              <a:rPr lang="ru-RU" altLang="ru-RU" sz="2600" b="1" dirty="0" smtClean="0">
                <a:solidFill>
                  <a:srgbClr val="C00000"/>
                </a:solidFill>
              </a:rPr>
              <a:t>Вовлечение несовершеннолетних…</a:t>
            </a:r>
          </a:p>
        </p:txBody>
      </p:sp>
      <p:pic>
        <p:nvPicPr>
          <p:cNvPr id="46084" name="Picture 4" descr="http://www.pravmir.ru/wp-content/uploads/2013/03/kur-de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98" y="2565400"/>
            <a:ext cx="475191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>
            <a:spLocks noGrp="1"/>
          </p:cNvSpPr>
          <p:nvPr>
            <p:ph sz="quarter" idx="4294967295"/>
          </p:nvPr>
        </p:nvSpPr>
        <p:spPr>
          <a:xfrm>
            <a:off x="6392334" y="1412875"/>
            <a:ext cx="4432300" cy="863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  <a:r>
              <a:rPr lang="ru-RU" sz="6000" b="1" dirty="0" smtClean="0">
                <a:solidFill>
                  <a:srgbClr val="FF0000"/>
                </a:solidFill>
              </a:rPr>
              <a:t> -</a:t>
            </a:r>
            <a:r>
              <a:rPr lang="ru-RU" sz="5000" b="1" dirty="0" smtClean="0">
                <a:solidFill>
                  <a:srgbClr val="FF0000"/>
                </a:solidFill>
              </a:rPr>
              <a:t>50 %</a:t>
            </a:r>
          </a:p>
          <a:p>
            <a:pPr algn="ctr">
              <a:buFontTx/>
              <a:buChar char="-"/>
              <a:defRPr/>
            </a:pP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1005418" y="4724401"/>
            <a:ext cx="4044949" cy="6254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  <a:r>
              <a:rPr lang="ru-RU" sz="4500" b="1" dirty="0" smtClean="0">
                <a:solidFill>
                  <a:srgbClr val="FF0000"/>
                </a:solidFill>
              </a:rPr>
              <a:t>+ 14,3 %</a:t>
            </a:r>
          </a:p>
          <a:p>
            <a:pPr marL="0" indent="0" algn="ctr">
              <a:buFont typeface="Wingdings" pitchFamily="2" charset="2"/>
              <a:buNone/>
              <a:defRPr/>
            </a:pPr>
            <a:endParaRPr lang="ru-RU" sz="6000" b="1" dirty="0" smtClean="0">
              <a:solidFill>
                <a:srgbClr val="FF0000"/>
              </a:solidFill>
            </a:endParaRPr>
          </a:p>
          <a:p>
            <a:pPr algn="ctr">
              <a:buFontTx/>
              <a:buChar char="-"/>
              <a:defRPr/>
            </a:pP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239184" y="5661026"/>
            <a:ext cx="11521016" cy="10080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  <a:r>
              <a:rPr lang="ru-RU" sz="1900" b="1" dirty="0" smtClean="0">
                <a:solidFill>
                  <a:srgbClr val="C00000"/>
                </a:solidFill>
              </a:rPr>
              <a:t>Неисполнение родительских обязанностей </a:t>
            </a:r>
            <a:r>
              <a:rPr lang="ru-RU" sz="1900" b="1" dirty="0" smtClean="0"/>
              <a:t>по воспитанию, обучению, содержанию несовершеннолетних  </a:t>
            </a:r>
            <a:r>
              <a:rPr lang="ru-RU" sz="2800" b="1" dirty="0" smtClean="0"/>
              <a:t>-</a:t>
            </a:r>
            <a:r>
              <a:rPr lang="ru-RU" sz="2000" b="1" dirty="0" smtClean="0"/>
              <a:t> </a:t>
            </a:r>
            <a:r>
              <a:rPr lang="ru-RU" sz="3500" b="1" dirty="0" smtClean="0">
                <a:solidFill>
                  <a:srgbClr val="C00000"/>
                </a:solidFill>
              </a:rPr>
              <a:t>13 689 </a:t>
            </a:r>
            <a:r>
              <a:rPr lang="ru-RU" sz="2000" b="1" dirty="0" smtClean="0"/>
              <a:t>постановлений КДН и ЗП МО   </a:t>
            </a:r>
            <a:r>
              <a:rPr lang="ru-RU" sz="3000" b="1" dirty="0" smtClean="0">
                <a:solidFill>
                  <a:srgbClr val="00B050"/>
                </a:solidFill>
              </a:rPr>
              <a:t>(+ 12,8 %)</a:t>
            </a:r>
          </a:p>
          <a:p>
            <a:pPr algn="ctr">
              <a:buFontTx/>
              <a:buChar char="-"/>
              <a:defRPr/>
            </a:pPr>
            <a:endParaRPr lang="ru-RU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6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5"/>
          <p:cNvSpPr>
            <a:spLocks noChangeArrowheads="1"/>
          </p:cNvSpPr>
          <p:nvPr/>
        </p:nvSpPr>
        <p:spPr bwMode="auto">
          <a:xfrm>
            <a:off x="927100" y="1751013"/>
            <a:ext cx="6720417" cy="647700"/>
          </a:xfrm>
          <a:prstGeom prst="rect">
            <a:avLst/>
          </a:prstGeom>
          <a:solidFill>
            <a:srgbClr val="0070C0">
              <a:alpha val="6392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b="1" dirty="0">
                <a:solidFill>
                  <a:srgbClr val="FFFF00"/>
                </a:solidFill>
                <a:latin typeface="+mj-lt"/>
              </a:rPr>
              <a:t>РАННЕЕ ВЫЯВЛЕНИЕ</a:t>
            </a:r>
          </a:p>
        </p:txBody>
      </p:sp>
      <p:sp>
        <p:nvSpPr>
          <p:cNvPr id="77827" name="Rectangle 7"/>
          <p:cNvSpPr>
            <a:spLocks noChangeArrowheads="1"/>
          </p:cNvSpPr>
          <p:nvPr/>
        </p:nvSpPr>
        <p:spPr bwMode="auto">
          <a:xfrm>
            <a:off x="3048001" y="3019427"/>
            <a:ext cx="6705599" cy="720725"/>
          </a:xfrm>
          <a:prstGeom prst="rect">
            <a:avLst/>
          </a:prstGeom>
          <a:solidFill>
            <a:srgbClr val="FFC000">
              <a:alpha val="4313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</a:pPr>
            <a:r>
              <a:rPr lang="ru-RU" altLang="ru-RU" sz="2600" b="1" dirty="0">
                <a:solidFill>
                  <a:schemeClr val="accent1"/>
                </a:solidFill>
                <a:latin typeface="+mj-lt"/>
              </a:rPr>
              <a:t>ПРИНЯТИЕ КДН и ЗП МО РЕШЕНИЯ</a:t>
            </a: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4720168" y="4396582"/>
            <a:ext cx="6720416" cy="719137"/>
          </a:xfrm>
          <a:prstGeom prst="rect">
            <a:avLst/>
          </a:prstGeom>
          <a:solidFill>
            <a:schemeClr val="accent2">
              <a:lumMod val="75000"/>
              <a:alpha val="7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600" b="1" dirty="0" smtClean="0">
                <a:ln w="0"/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ПРОВЕДЕНИЕ ИПР</a:t>
            </a:r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5154084" y="5765007"/>
            <a:ext cx="6720416" cy="719137"/>
          </a:xfrm>
          <a:prstGeom prst="rect">
            <a:avLst/>
          </a:prstGeom>
          <a:solidFill>
            <a:srgbClr val="00B050">
              <a:alpha val="7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600" b="1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ЗАЩИТА ПРАВ</a:t>
            </a:r>
          </a:p>
        </p:txBody>
      </p:sp>
      <p:sp>
        <p:nvSpPr>
          <p:cNvPr id="77830" name="AutoShape 10"/>
          <p:cNvSpPr>
            <a:spLocks noChangeArrowheads="1"/>
          </p:cNvSpPr>
          <p:nvPr/>
        </p:nvSpPr>
        <p:spPr bwMode="auto">
          <a:xfrm>
            <a:off x="4143376" y="2487613"/>
            <a:ext cx="287867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800">
              <a:latin typeface="Times New Roman" pitchFamily="18" charset="0"/>
            </a:endParaRPr>
          </a:p>
        </p:txBody>
      </p:sp>
      <p:sp>
        <p:nvSpPr>
          <p:cNvPr id="77831" name="AutoShape 12"/>
          <p:cNvSpPr>
            <a:spLocks noChangeArrowheads="1"/>
          </p:cNvSpPr>
          <p:nvPr/>
        </p:nvSpPr>
        <p:spPr bwMode="auto">
          <a:xfrm>
            <a:off x="5963709" y="3875088"/>
            <a:ext cx="287867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800">
              <a:latin typeface="Times New Roman" pitchFamily="18" charset="0"/>
            </a:endParaRPr>
          </a:p>
        </p:txBody>
      </p:sp>
      <p:sp>
        <p:nvSpPr>
          <p:cNvPr id="77832" name="AutoShape 13"/>
          <p:cNvSpPr>
            <a:spLocks noChangeArrowheads="1"/>
          </p:cNvSpPr>
          <p:nvPr/>
        </p:nvSpPr>
        <p:spPr bwMode="auto">
          <a:xfrm>
            <a:off x="7639050" y="5254625"/>
            <a:ext cx="287867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800">
              <a:latin typeface="Times New Roman" pitchFamily="18" charset="0"/>
            </a:endParaRPr>
          </a:p>
        </p:txBody>
      </p:sp>
      <p:sp>
        <p:nvSpPr>
          <p:cNvPr id="11" name="Заголовок 1"/>
          <p:cNvSpPr>
            <a:spLocks/>
          </p:cNvSpPr>
          <p:nvPr/>
        </p:nvSpPr>
        <p:spPr bwMode="auto">
          <a:xfrm>
            <a:off x="783168" y="738188"/>
            <a:ext cx="10657416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600" b="1" dirty="0" smtClean="0">
                <a:solidFill>
                  <a:srgbClr val="C00000"/>
                </a:solidFill>
                <a:latin typeface="+mj-lt"/>
              </a:rPr>
              <a:t>ЗАДАЧИ</a:t>
            </a:r>
            <a:r>
              <a:rPr lang="ru-RU" altLang="ru-RU" sz="2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межведомственного взаимодействия: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Порядок взаимодействия СОП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2" name="Picture 2" descr="C:\Users\m.hlybova\Desktop\1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0" y="64548"/>
            <a:ext cx="606582" cy="8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9" y="3019427"/>
            <a:ext cx="2551070" cy="3531584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56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6" name="Rectangle 14"/>
          <p:cNvSpPr>
            <a:spLocks noGrp="1"/>
          </p:cNvSpPr>
          <p:nvPr>
            <p:ph sz="quarter" idx="4294967295"/>
          </p:nvPr>
        </p:nvSpPr>
        <p:spPr>
          <a:xfrm>
            <a:off x="1081618" y="4621214"/>
            <a:ext cx="2150533" cy="268287"/>
          </a:xfrm>
          <a:prstGeom prst="rect">
            <a:avLst/>
          </a:prstGeom>
        </p:spPr>
        <p:txBody>
          <a:bodyPr rtlCol="0">
            <a:normAutofit fontScale="77500" lnSpcReduction="20000"/>
          </a:bodyPr>
          <a:lstStyle/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ru-RU" altLang="ru-RU" sz="2400" b="1" dirty="0" smtClean="0">
                <a:solidFill>
                  <a:srgbClr val="0070C0"/>
                </a:solidFill>
              </a:rPr>
              <a:t>10 дней</a:t>
            </a:r>
          </a:p>
        </p:txBody>
      </p:sp>
      <p:sp>
        <p:nvSpPr>
          <p:cNvPr id="41987" name="AutoShape 6"/>
          <p:cNvSpPr>
            <a:spLocks noChangeArrowheads="1"/>
          </p:cNvSpPr>
          <p:nvPr/>
        </p:nvSpPr>
        <p:spPr bwMode="auto">
          <a:xfrm>
            <a:off x="5039784" y="1079500"/>
            <a:ext cx="6096000" cy="719138"/>
          </a:xfrm>
          <a:prstGeom prst="roundRect">
            <a:avLst>
              <a:gd name="adj" fmla="val 16667"/>
            </a:avLst>
          </a:prstGeom>
          <a:solidFill>
            <a:srgbClr val="92D050">
              <a:alpha val="3999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200" b="1" dirty="0">
                <a:solidFill>
                  <a:srgbClr val="000066"/>
                </a:solidFill>
                <a:latin typeface="+mj-lt"/>
              </a:rPr>
              <a:t>АКТ </a:t>
            </a:r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первичного</a:t>
            </a:r>
          </a:p>
          <a:p>
            <a:pPr algn="ctr" eaLnBrk="1" hangingPunct="1"/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 обследования</a:t>
            </a:r>
          </a:p>
        </p:txBody>
      </p:sp>
      <p:sp>
        <p:nvSpPr>
          <p:cNvPr id="41988" name="AutoShape 7"/>
          <p:cNvSpPr>
            <a:spLocks noChangeArrowheads="1"/>
          </p:cNvSpPr>
          <p:nvPr/>
        </p:nvSpPr>
        <p:spPr bwMode="auto">
          <a:xfrm>
            <a:off x="7920567" y="2133600"/>
            <a:ext cx="3253317" cy="1296988"/>
          </a:xfrm>
          <a:prstGeom prst="roundRect">
            <a:avLst>
              <a:gd name="adj" fmla="val 16667"/>
            </a:avLst>
          </a:prstGeom>
          <a:solidFill>
            <a:srgbClr val="92D050">
              <a:alpha val="3999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16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1400" b="1" dirty="0">
                <a:solidFill>
                  <a:srgbClr val="000066"/>
                </a:solidFill>
                <a:latin typeface="+mj-lt"/>
              </a:rPr>
              <a:t>Подготовка </a:t>
            </a:r>
            <a:br>
              <a:rPr lang="ru-RU" altLang="ru-RU" sz="14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1400" b="1" dirty="0">
                <a:solidFill>
                  <a:srgbClr val="000066"/>
                </a:solidFill>
                <a:latin typeface="+mj-lt"/>
              </a:rPr>
              <a:t>материалов, не связанных </a:t>
            </a:r>
            <a:br>
              <a:rPr lang="ru-RU" altLang="ru-RU" sz="14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1400" b="1" dirty="0">
                <a:solidFill>
                  <a:srgbClr val="000066"/>
                </a:solidFill>
                <a:latin typeface="+mj-lt"/>
              </a:rPr>
              <a:t> с админ. правонарушениями</a:t>
            </a:r>
          </a:p>
          <a:p>
            <a:pPr algn="ctr" eaLnBrk="1" hangingPunct="1"/>
            <a:r>
              <a:rPr lang="ru-RU" altLang="ru-RU" sz="16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1989" name="AutoShape 8"/>
          <p:cNvSpPr>
            <a:spLocks noChangeArrowheads="1"/>
          </p:cNvSpPr>
          <p:nvPr/>
        </p:nvSpPr>
        <p:spPr bwMode="auto">
          <a:xfrm>
            <a:off x="334433" y="2519364"/>
            <a:ext cx="3168651" cy="765175"/>
          </a:xfrm>
          <a:prstGeom prst="roundRect">
            <a:avLst>
              <a:gd name="adj" fmla="val 16667"/>
            </a:avLst>
          </a:prstGeom>
          <a:solidFill>
            <a:schemeClr val="accent1">
              <a:alpha val="39999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000066"/>
                </a:solidFill>
                <a:latin typeface="+mj-lt"/>
              </a:rPr>
              <a:t>Подготовка материалов </a:t>
            </a:r>
            <a:br>
              <a:rPr lang="ru-RU" altLang="ru-RU" sz="16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1600" b="1" dirty="0">
                <a:solidFill>
                  <a:srgbClr val="000066"/>
                </a:solidFill>
                <a:latin typeface="+mj-lt"/>
              </a:rPr>
              <a:t>к рассмотрению </a:t>
            </a:r>
            <a:br>
              <a:rPr lang="ru-RU" altLang="ru-RU" sz="16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1600" b="1" dirty="0">
                <a:solidFill>
                  <a:srgbClr val="000066"/>
                </a:solidFill>
                <a:latin typeface="+mj-lt"/>
              </a:rPr>
              <a:t>КДН и ЗП МО</a:t>
            </a:r>
          </a:p>
        </p:txBody>
      </p:sp>
      <p:sp>
        <p:nvSpPr>
          <p:cNvPr id="41990" name="AutoShape 9"/>
          <p:cNvSpPr>
            <a:spLocks noChangeArrowheads="1"/>
          </p:cNvSpPr>
          <p:nvPr/>
        </p:nvSpPr>
        <p:spPr bwMode="auto">
          <a:xfrm>
            <a:off x="1885952" y="3735388"/>
            <a:ext cx="8807449" cy="576262"/>
          </a:xfrm>
          <a:prstGeom prst="roundRect">
            <a:avLst>
              <a:gd name="adj" fmla="val 16667"/>
            </a:avLst>
          </a:prstGeom>
          <a:solidFill>
            <a:srgbClr val="FFC000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00066"/>
                </a:solidFill>
                <a:latin typeface="+mj-lt"/>
              </a:rPr>
              <a:t>Рассмотрение на заседании КДН и ЗП МО</a:t>
            </a:r>
          </a:p>
          <a:p>
            <a:pPr algn="ctr" eaLnBrk="1" hangingPunct="1"/>
            <a:r>
              <a:rPr lang="ru-RU" altLang="ru-RU" b="1" dirty="0">
                <a:solidFill>
                  <a:srgbClr val="000066"/>
                </a:solidFill>
                <a:latin typeface="+mj-lt"/>
              </a:rPr>
              <a:t>(открытое заседание, в отдельных случаях - закрытое)</a:t>
            </a:r>
          </a:p>
        </p:txBody>
      </p:sp>
      <p:sp>
        <p:nvSpPr>
          <p:cNvPr id="41991" name="AutoShape 10"/>
          <p:cNvSpPr>
            <a:spLocks noChangeArrowheads="1"/>
          </p:cNvSpPr>
          <p:nvPr/>
        </p:nvSpPr>
        <p:spPr bwMode="auto">
          <a:xfrm>
            <a:off x="2330451" y="5661026"/>
            <a:ext cx="7920567" cy="1008063"/>
          </a:xfrm>
          <a:prstGeom prst="roundRect">
            <a:avLst>
              <a:gd name="adj" fmla="val 16667"/>
            </a:avLst>
          </a:prstGeom>
          <a:solidFill>
            <a:srgbClr val="7030A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E60000"/>
                </a:solidFill>
                <a:latin typeface="+mj-lt"/>
              </a:rPr>
              <a:t>Постановка на учет в Банк данных СОП</a:t>
            </a:r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239185" y="1079501"/>
            <a:ext cx="3263900" cy="1008063"/>
          </a:xfrm>
          <a:prstGeom prst="roundRect">
            <a:avLst>
              <a:gd name="adj" fmla="val 16667"/>
            </a:avLst>
          </a:prstGeom>
          <a:solidFill>
            <a:schemeClr val="accent1">
              <a:alpha val="39999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ПРОТОКОЛ </a:t>
            </a:r>
            <a:br>
              <a:rPr lang="ru-RU" altLang="ru-RU" sz="20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b="1" dirty="0">
                <a:solidFill>
                  <a:srgbClr val="000066"/>
                </a:solidFill>
                <a:latin typeface="+mj-lt"/>
              </a:rPr>
              <a:t>об административном </a:t>
            </a:r>
            <a:br>
              <a:rPr lang="ru-RU" altLang="ru-RU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b="1" dirty="0">
                <a:solidFill>
                  <a:srgbClr val="000066"/>
                </a:solidFill>
                <a:latin typeface="+mj-lt"/>
              </a:rPr>
              <a:t>правонарушении</a:t>
            </a:r>
          </a:p>
        </p:txBody>
      </p:sp>
      <p:sp>
        <p:nvSpPr>
          <p:cNvPr id="41993" name="AutoShape 8"/>
          <p:cNvSpPr>
            <a:spLocks noChangeArrowheads="1"/>
          </p:cNvSpPr>
          <p:nvPr/>
        </p:nvSpPr>
        <p:spPr bwMode="auto">
          <a:xfrm>
            <a:off x="3232151" y="4386264"/>
            <a:ext cx="2937933" cy="560387"/>
          </a:xfrm>
          <a:prstGeom prst="roundRect">
            <a:avLst>
              <a:gd name="adj" fmla="val 16667"/>
            </a:avLst>
          </a:prstGeom>
          <a:solidFill>
            <a:srgbClr val="0070C0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200" b="1" dirty="0">
                <a:solidFill>
                  <a:srgbClr val="0070C0"/>
                </a:solidFill>
                <a:latin typeface="+mj-lt"/>
              </a:rPr>
              <a:t>В случае привлечения </a:t>
            </a:r>
          </a:p>
          <a:p>
            <a:pPr algn="ctr" eaLnBrk="1" hangingPunct="1"/>
            <a:r>
              <a:rPr lang="ru-RU" altLang="ru-RU" sz="1200" b="1" dirty="0">
                <a:solidFill>
                  <a:srgbClr val="0070C0"/>
                </a:solidFill>
                <a:latin typeface="+mj-lt"/>
              </a:rPr>
              <a:t>к админ. ответственности</a:t>
            </a:r>
          </a:p>
        </p:txBody>
      </p:sp>
      <p:sp>
        <p:nvSpPr>
          <p:cNvPr id="2" name="Выгнутая влево стрелка 1"/>
          <p:cNvSpPr/>
          <p:nvPr/>
        </p:nvSpPr>
        <p:spPr>
          <a:xfrm>
            <a:off x="865717" y="3844925"/>
            <a:ext cx="821267" cy="2336800"/>
          </a:xfrm>
          <a:prstGeom prst="curvedRightArrow">
            <a:avLst>
              <a:gd name="adj1" fmla="val 49570"/>
              <a:gd name="adj2" fmla="val 50000"/>
              <a:gd name="adj3" fmla="val 25000"/>
            </a:avLst>
          </a:prstGeom>
          <a:solidFill>
            <a:schemeClr val="accent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 rot="19287100">
            <a:off x="3505201" y="3305176"/>
            <a:ext cx="260351" cy="373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3378441">
            <a:off x="9262005" y="3350684"/>
            <a:ext cx="155575" cy="442384"/>
          </a:xfrm>
          <a:prstGeom prst="downArrow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8303685" y="4386263"/>
            <a:ext cx="383116" cy="1116012"/>
          </a:xfrm>
          <a:prstGeom prst="downArrow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0464801" y="1825626"/>
            <a:ext cx="241300" cy="334963"/>
          </a:xfrm>
          <a:prstGeom prst="downArrow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flipH="1">
            <a:off x="1686984" y="2087563"/>
            <a:ext cx="397933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000" name="AutoShape 8"/>
          <p:cNvSpPr>
            <a:spLocks noChangeArrowheads="1"/>
          </p:cNvSpPr>
          <p:nvPr/>
        </p:nvSpPr>
        <p:spPr bwMode="auto">
          <a:xfrm>
            <a:off x="2980267" y="5013325"/>
            <a:ext cx="3261784" cy="503238"/>
          </a:xfrm>
          <a:prstGeom prst="roundRect">
            <a:avLst>
              <a:gd name="adj" fmla="val 16667"/>
            </a:avLst>
          </a:prstGeom>
          <a:solidFill>
            <a:srgbClr val="7030A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000066"/>
                </a:solidFill>
                <a:latin typeface="+mj-lt"/>
              </a:rPr>
              <a:t>Заседание КДН и ЗП МО</a:t>
            </a:r>
          </a:p>
        </p:txBody>
      </p:sp>
      <p:sp>
        <p:nvSpPr>
          <p:cNvPr id="18" name="Стрелка вниз 17"/>
          <p:cNvSpPr/>
          <p:nvPr/>
        </p:nvSpPr>
        <p:spPr>
          <a:xfrm>
            <a:off x="6242051" y="1858963"/>
            <a:ext cx="241300" cy="334962"/>
          </a:xfrm>
          <a:prstGeom prst="downArrow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002" name="AutoShape 8"/>
          <p:cNvSpPr>
            <a:spLocks noChangeArrowheads="1"/>
          </p:cNvSpPr>
          <p:nvPr/>
        </p:nvSpPr>
        <p:spPr bwMode="auto">
          <a:xfrm>
            <a:off x="4995334" y="2208213"/>
            <a:ext cx="2592917" cy="1257300"/>
          </a:xfrm>
          <a:prstGeom prst="roundRect">
            <a:avLst>
              <a:gd name="adj" fmla="val 16667"/>
            </a:avLst>
          </a:prstGeom>
          <a:solidFill>
            <a:schemeClr val="accent1">
              <a:alpha val="39999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0066"/>
                </a:solidFill>
                <a:latin typeface="+mj-lt"/>
              </a:rPr>
              <a:t>Составление</a:t>
            </a:r>
          </a:p>
          <a:p>
            <a:pPr algn="ctr" eaLnBrk="1" hangingPunct="1"/>
            <a:r>
              <a:rPr lang="ru-RU" altLang="ru-RU" sz="1400" b="1" dirty="0">
                <a:solidFill>
                  <a:srgbClr val="000066"/>
                </a:solidFill>
                <a:latin typeface="+mj-lt"/>
              </a:rPr>
              <a:t>ПРОТОКОЛА </a:t>
            </a:r>
            <a:br>
              <a:rPr lang="ru-RU" altLang="ru-RU" sz="14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1400" b="1" dirty="0">
                <a:solidFill>
                  <a:srgbClr val="000066"/>
                </a:solidFill>
                <a:latin typeface="+mj-lt"/>
              </a:rPr>
              <a:t>об административном </a:t>
            </a:r>
            <a:br>
              <a:rPr lang="ru-RU" altLang="ru-RU" sz="14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1400" b="1" dirty="0">
                <a:solidFill>
                  <a:srgbClr val="000066"/>
                </a:solidFill>
                <a:latin typeface="+mj-lt"/>
              </a:rPr>
              <a:t>правонарушении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3598333" y="2641601"/>
            <a:ext cx="1303867" cy="4857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ПРИНЯТИЕ РЕШЕНИЯ о постановке на учет в Банк данных СОП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81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AutoShape 11"/>
          <p:cNvSpPr>
            <a:spLocks noChangeArrowheads="1"/>
          </p:cNvSpPr>
          <p:nvPr/>
        </p:nvSpPr>
        <p:spPr bwMode="auto">
          <a:xfrm>
            <a:off x="624419" y="1557339"/>
            <a:ext cx="5454649" cy="1677987"/>
          </a:xfrm>
          <a:prstGeom prst="rightArrowCallout">
            <a:avLst>
              <a:gd name="adj1" fmla="val 25000"/>
              <a:gd name="adj2" fmla="val 25000"/>
              <a:gd name="adj3" fmla="val 45025"/>
              <a:gd name="adj4" fmla="val 66667"/>
            </a:avLst>
          </a:prstGeom>
          <a:solidFill>
            <a:schemeClr val="accent1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u="sng" dirty="0">
                <a:solidFill>
                  <a:srgbClr val="000066"/>
                </a:solidFill>
                <a:latin typeface="+mj-lt"/>
              </a:rPr>
              <a:t>Соисполнители:</a:t>
            </a:r>
          </a:p>
          <a:p>
            <a:pPr algn="ctr" eaLnBrk="1" hangingPunct="1"/>
            <a:r>
              <a:rPr lang="ru-RU" altLang="ru-RU" sz="2500" b="1" dirty="0">
                <a:solidFill>
                  <a:srgbClr val="E60000"/>
                </a:solidFill>
                <a:latin typeface="+mj-lt"/>
              </a:rPr>
              <a:t> </a:t>
            </a:r>
            <a:r>
              <a:rPr lang="ru-RU" altLang="ru-RU" sz="2500" b="1" dirty="0" smtClean="0">
                <a:solidFill>
                  <a:srgbClr val="E60000"/>
                </a:solidFill>
                <a:latin typeface="+mj-lt"/>
              </a:rPr>
              <a:t>5 </a:t>
            </a:r>
            <a:r>
              <a:rPr lang="ru-RU" altLang="ru-RU" sz="2000" b="1" dirty="0" smtClean="0">
                <a:solidFill>
                  <a:srgbClr val="E60000"/>
                </a:solidFill>
                <a:latin typeface="+mj-lt"/>
              </a:rPr>
              <a:t>дней</a:t>
            </a:r>
            <a:r>
              <a:rPr lang="ru-RU" altLang="ru-RU" sz="2000" b="1" dirty="0" smtClean="0">
                <a:solidFill>
                  <a:srgbClr val="000066"/>
                </a:solidFill>
                <a:latin typeface="+mj-lt"/>
              </a:rPr>
              <a:t> </a:t>
            </a:r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– предложения </a:t>
            </a:r>
            <a:br>
              <a:rPr lang="ru-RU" altLang="ru-RU" sz="20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в план ИПР</a:t>
            </a:r>
          </a:p>
        </p:txBody>
      </p:sp>
      <p:sp>
        <p:nvSpPr>
          <p:cNvPr id="92164" name="AutoShape 12"/>
          <p:cNvSpPr>
            <a:spLocks noChangeArrowheads="1"/>
          </p:cNvSpPr>
          <p:nvPr/>
        </p:nvSpPr>
        <p:spPr bwMode="auto">
          <a:xfrm>
            <a:off x="6769101" y="1268414"/>
            <a:ext cx="4510617" cy="3095625"/>
          </a:xfrm>
          <a:prstGeom prst="downArrowCallout">
            <a:avLst>
              <a:gd name="adj1" fmla="val 27321"/>
              <a:gd name="adj2" fmla="val 27321"/>
              <a:gd name="adj3" fmla="val 16667"/>
              <a:gd name="adj4" fmla="val 66667"/>
            </a:avLst>
          </a:prstGeom>
          <a:solidFill>
            <a:srgbClr val="99CC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u="sng" dirty="0">
                <a:solidFill>
                  <a:srgbClr val="000066"/>
                </a:solidFill>
                <a:latin typeface="+mj-lt"/>
              </a:rPr>
              <a:t>Ответственный по ИПР:</a:t>
            </a:r>
          </a:p>
          <a:p>
            <a:pPr algn="ctr" eaLnBrk="1" hangingPunct="1"/>
            <a:r>
              <a:rPr lang="ru-RU" altLang="ru-RU" sz="2500" b="1" dirty="0" smtClean="0">
                <a:solidFill>
                  <a:srgbClr val="E60000"/>
                </a:solidFill>
                <a:latin typeface="+mj-lt"/>
              </a:rPr>
              <a:t>10</a:t>
            </a:r>
            <a:r>
              <a:rPr lang="ru-RU" altLang="ru-RU" sz="2000" b="1" dirty="0" smtClean="0">
                <a:solidFill>
                  <a:srgbClr val="E60000"/>
                </a:solidFill>
                <a:latin typeface="+mj-lt"/>
              </a:rPr>
              <a:t> </a:t>
            </a:r>
            <a:r>
              <a:rPr lang="ru-RU" altLang="ru-RU" sz="2000" b="1" dirty="0">
                <a:solidFill>
                  <a:srgbClr val="E60000"/>
                </a:solidFill>
                <a:latin typeface="+mj-lt"/>
              </a:rPr>
              <a:t>дней</a:t>
            </a:r>
            <a:r>
              <a:rPr lang="ru-RU" altLang="ru-RU" sz="2000" b="1" dirty="0">
                <a:latin typeface="+mj-lt"/>
              </a:rPr>
              <a:t> – </a:t>
            </a:r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формирование </a:t>
            </a:r>
            <a:br>
              <a:rPr lang="ru-RU" altLang="ru-RU" sz="2000" b="1" dirty="0">
                <a:solidFill>
                  <a:srgbClr val="000066"/>
                </a:solidFill>
                <a:latin typeface="+mj-lt"/>
              </a:rPr>
            </a:br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плана ИПР</a:t>
            </a:r>
          </a:p>
        </p:txBody>
      </p:sp>
      <p:sp>
        <p:nvSpPr>
          <p:cNvPr id="92165" name="Rectangle 13"/>
          <p:cNvSpPr>
            <a:spLocks noChangeArrowheads="1"/>
          </p:cNvSpPr>
          <p:nvPr/>
        </p:nvSpPr>
        <p:spPr bwMode="auto">
          <a:xfrm>
            <a:off x="1758952" y="4521201"/>
            <a:ext cx="8640233" cy="1800225"/>
          </a:xfrm>
          <a:prstGeom prst="rect">
            <a:avLst/>
          </a:prstGeom>
          <a:solidFill>
            <a:srgbClr val="CC99FF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u="sng" dirty="0">
                <a:solidFill>
                  <a:srgbClr val="000066"/>
                </a:solidFill>
                <a:latin typeface="+mj-lt"/>
              </a:rPr>
              <a:t>ЗАСЕДАНИЕ КДН и ЗП</a:t>
            </a:r>
          </a:p>
          <a:p>
            <a:pPr algn="ctr" eaLnBrk="1" hangingPunct="1"/>
            <a:endParaRPr lang="ru-RU" altLang="ru-RU" sz="800" b="1" u="sng" dirty="0">
              <a:solidFill>
                <a:srgbClr val="000066"/>
              </a:solidFill>
              <a:latin typeface="+mj-lt"/>
            </a:endParaRPr>
          </a:p>
          <a:p>
            <a:pPr algn="ctr" eaLnBrk="1" hangingPunct="1"/>
            <a:endParaRPr lang="ru-RU" altLang="ru-RU" sz="800" b="1" dirty="0">
              <a:solidFill>
                <a:srgbClr val="C00000"/>
              </a:solidFill>
              <a:latin typeface="+mj-lt"/>
            </a:endParaRPr>
          </a:p>
          <a:p>
            <a:pPr algn="ctr" eaLnBrk="1" hangingPunct="1"/>
            <a:r>
              <a:rPr lang="ru-RU" altLang="ru-RU" sz="2200" b="1" dirty="0">
                <a:solidFill>
                  <a:srgbClr val="C00000"/>
                </a:solidFill>
                <a:latin typeface="+mj-lt"/>
              </a:rPr>
              <a:t>ПОСТАНОВЛЕНИЕ</a:t>
            </a:r>
          </a:p>
          <a:p>
            <a:pPr algn="ctr" eaLnBrk="1" hangingPunct="1"/>
            <a:endParaRPr lang="ru-RU" altLang="ru-RU" sz="800" b="1" dirty="0">
              <a:solidFill>
                <a:srgbClr val="E60000"/>
              </a:solidFill>
              <a:latin typeface="+mj-lt"/>
            </a:endParaRPr>
          </a:p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+mj-lt"/>
              </a:rPr>
              <a:t>об утверждении </a:t>
            </a:r>
            <a:r>
              <a:rPr lang="ru-RU" altLang="ru-RU" sz="2000" b="1" dirty="0">
                <a:solidFill>
                  <a:srgbClr val="000066"/>
                </a:solidFill>
                <a:latin typeface="+mj-lt"/>
              </a:rPr>
              <a:t>плана ИПР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Формирование межведомственного комплексного плана по ИПР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8" y="1590860"/>
            <a:ext cx="4029429" cy="298617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897" y="894209"/>
            <a:ext cx="3426904" cy="2651606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220" y="3778457"/>
            <a:ext cx="3157538" cy="3004087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37" y="3778457"/>
            <a:ext cx="3317411" cy="2972105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5257800" y="3225802"/>
            <a:ext cx="558800" cy="45719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9682103" y="3225801"/>
            <a:ext cx="488886" cy="45719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ПОСТАНОВЛЕНИЯ КДН и ЗП МО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m.hlybova\Desktop\1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00" y="42047"/>
            <a:ext cx="606034" cy="8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77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164"/>
            <a:ext cx="1219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Статья 7 Федерального закона </a:t>
            </a:r>
            <a:r>
              <a:rPr lang="ru-RU" alt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от 24 июня 1999 года № 120-ФЗ</a:t>
            </a:r>
            <a:r>
              <a:rPr lang="en-US" alt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/>
            </a:r>
            <a:br>
              <a:rPr lang="en-US" alt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effectLst/>
                <a:latin typeface="+mj-lt"/>
                <a:cs typeface="Times New Roman" panose="02020603050405020304" pitchFamily="18" charset="0"/>
              </a:rPr>
              <a:t>СРОКИ проведения ИПР</a:t>
            </a:r>
            <a:endParaRPr lang="ru-RU" sz="2800" dirty="0">
              <a:solidFill>
                <a:srgbClr val="7030A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4567" y="1420441"/>
            <a:ext cx="3744416" cy="1569193"/>
          </a:xfrm>
          <a:prstGeom prst="rect">
            <a:avLst/>
          </a:prstGeom>
          <a:solidFill>
            <a:schemeClr val="accent5">
              <a:alpha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/>
                <a:latin typeface="+mj-lt"/>
              </a:rPr>
              <a:t>в отношении родителей </a:t>
            </a: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/>
                <a:latin typeface="+mj-lt"/>
              </a:rPr>
              <a:t>(законных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+mj-lt"/>
              </a:rPr>
              <a:t>представителей) </a:t>
            </a:r>
            <a:r>
              <a:rPr lang="ru-RU" b="1" dirty="0">
                <a:solidFill>
                  <a:srgbClr val="002060"/>
                </a:solidFill>
                <a:effectLst/>
                <a:latin typeface="+mj-lt"/>
              </a:rPr>
              <a:t>несовершеннолетних</a:t>
            </a:r>
            <a:endParaRPr lang="ru-RU" dirty="0"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0096" y="1420441"/>
            <a:ext cx="3456384" cy="1577698"/>
          </a:xfrm>
          <a:prstGeom prst="rect">
            <a:avLst/>
          </a:prstGeom>
          <a:solidFill>
            <a:schemeClr val="accent5">
              <a:alpha val="80000"/>
            </a:schemeClr>
          </a:solidFill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/>
                <a:latin typeface="+mj-lt"/>
              </a:rPr>
              <a:t>в отношении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+mj-lt"/>
              </a:rPr>
              <a:t>несовершеннолетних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effectLst/>
                <a:latin typeface="+mj-lt"/>
              </a:rPr>
              <a:t>(до 18 лет)</a:t>
            </a:r>
            <a:endParaRPr lang="ru-RU" b="1" dirty="0">
              <a:solidFill>
                <a:srgbClr val="C00000"/>
              </a:solidFill>
              <a:effectLst/>
              <a:latin typeface="+mj-lt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992284" y="1420441"/>
            <a:ext cx="480483" cy="1876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388409" y="2019301"/>
            <a:ext cx="1248833" cy="28082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10560052" y="2014538"/>
            <a:ext cx="1248833" cy="28130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24567" y="3519489"/>
            <a:ext cx="8591551" cy="2797175"/>
          </a:xfrm>
          <a:prstGeom prst="rect">
            <a:avLst/>
          </a:prstGeom>
          <a:solidFill>
            <a:schemeClr val="accent5">
              <a:alpha val="7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+mj-lt"/>
              </a:rPr>
              <a:t>необходимые 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для оказания социальной и иной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помощи</a:t>
            </a:r>
            <a:endParaRPr lang="ru-RU" b="1" dirty="0">
              <a:solidFill>
                <a:srgbClr val="002060"/>
              </a:solidFill>
              <a:latin typeface="+mj-lt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+mj-lt"/>
              </a:rPr>
              <a:t>или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+mj-lt"/>
              </a:rPr>
              <a:t>до 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устранения причин и условий, способствовавших безнадзорности, 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беспризорности, правонарушениям или антиобщественным действиям несовершеннолетних</a:t>
            </a:r>
            <a:endParaRPr lang="ru-RU" b="1" dirty="0">
              <a:solidFill>
                <a:srgbClr val="002060"/>
              </a:solidFill>
              <a:latin typeface="+mj-lt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+mj-lt"/>
              </a:rPr>
              <a:t>или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+mj-lt"/>
              </a:rPr>
              <a:t>другие 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обстоятельства, предусмотренные законодательством</a:t>
            </a:r>
          </a:p>
        </p:txBody>
      </p:sp>
    </p:spTree>
    <p:extLst>
      <p:ext uri="{BB962C8B-B14F-4D97-AF65-F5344CB8AC3E}">
        <p14:creationId xmlns:p14="http://schemas.microsoft.com/office/powerpoint/2010/main" val="304412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519238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ПРОФИЛАКТИКА – это...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70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4294967295"/>
          </p:nvPr>
        </p:nvSpPr>
        <p:spPr>
          <a:xfrm>
            <a:off x="431800" y="1600201"/>
            <a:ext cx="11150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387600" y="5300664"/>
            <a:ext cx="59267" cy="46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466085935"/>
              </p:ext>
            </p:extLst>
          </p:nvPr>
        </p:nvGraphicFramePr>
        <p:xfrm>
          <a:off x="321140" y="1931241"/>
          <a:ext cx="11439061" cy="47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flipH="1">
            <a:off x="3407835" y="1488949"/>
            <a:ext cx="912282" cy="3288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478162" y="1488949"/>
            <a:ext cx="1113389" cy="33365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низ 8"/>
          <p:cNvSpPr/>
          <p:nvPr/>
        </p:nvSpPr>
        <p:spPr>
          <a:xfrm>
            <a:off x="8746309" y="3789363"/>
            <a:ext cx="480483" cy="647700"/>
          </a:xfrm>
          <a:prstGeom prst="downArrow">
            <a:avLst/>
          </a:prstGeom>
          <a:solidFill>
            <a:srgbClr val="00B050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80757" y="904174"/>
            <a:ext cx="9889099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АНАЛИЗ реализации плана ИПР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83220" y="4652170"/>
            <a:ext cx="4415367" cy="1296987"/>
          </a:xfrm>
          <a:prstGeom prst="roundRect">
            <a:avLst/>
          </a:prstGeom>
          <a:solidFill>
            <a:srgbClr val="FFFF0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B050"/>
                </a:solidFill>
              </a:rPr>
              <a:t>ПОСТАНОВЛЕНИЕ КДН и ЗП МО </a:t>
            </a:r>
            <a:endParaRPr lang="ru-RU" sz="2000" b="1" dirty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00B050"/>
                </a:solidFill>
              </a:rPr>
              <a:t>О СНЯТИИ с учета </a:t>
            </a:r>
            <a:br>
              <a:rPr lang="ru-RU" sz="2000" b="1" dirty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в Банке </a:t>
            </a:r>
            <a:r>
              <a:rPr lang="ru-RU" sz="2000" b="1" dirty="0">
                <a:solidFill>
                  <a:srgbClr val="00B050"/>
                </a:solidFill>
              </a:rPr>
              <a:t>данных СОП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Заседание КДН и ЗП МО об итогах проведения ИПР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0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9408963"/>
              </p:ext>
            </p:extLst>
          </p:nvPr>
        </p:nvGraphicFramePr>
        <p:xfrm>
          <a:off x="6459208" y="5357534"/>
          <a:ext cx="5448300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" name="Диаграмма" r:id="rId4" imgW="7053683" imgH="634039" progId="Excel.Sheet.8">
                  <p:embed/>
                </p:oleObj>
              </mc:Choice>
              <mc:Fallback>
                <p:oleObj name="Диаграмма" r:id="rId4" imgW="7053683" imgH="634039" progId="Excel.Sheet.8">
                  <p:embed/>
                  <p:pic>
                    <p:nvPicPr>
                      <p:cNvPr id="0" name="Picture 39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9208" y="5357534"/>
                        <a:ext cx="5448300" cy="627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Сайт КДН И ЗП Иркутской области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6581775" y="1431925"/>
            <a:ext cx="5502274" cy="27400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Раздел:</a:t>
            </a:r>
            <a:b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«Документы </a:t>
            </a:r>
            <a:b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КДН и ЗП Иркутской области»</a:t>
            </a:r>
            <a:b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Подраздел:</a:t>
            </a:r>
            <a:b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«Постановления </a:t>
            </a:r>
            <a:b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КДН и ЗП Иркутской области»</a:t>
            </a:r>
            <a:endParaRPr lang="ru-RU" altLang="ru-RU" sz="24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554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678517" y="7493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100">
              <a:latin typeface="Times New Roman" pitchFamily="18" charset="0"/>
            </a:endParaRPr>
          </a:p>
        </p:txBody>
      </p:sp>
      <p:pic>
        <p:nvPicPr>
          <p:cNvPr id="15" name="Picture 2" descr="C:\Users\m.hlybova\Desktop\1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00" y="42047"/>
            <a:ext cx="606034" cy="8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92756" y="5492234"/>
            <a:ext cx="4410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https://irkobl.ru/sites/kdnizp/doc/solution/</a:t>
            </a:r>
            <a:endParaRPr lang="ru-RU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17" y="977900"/>
            <a:ext cx="5686425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918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ПРОФИЛАКТИЧЕСКАЯ ДЕЯТЕЛЬНОСТЬ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82574" y="1587878"/>
            <a:ext cx="5773725" cy="3536384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altLang="ru-RU" sz="2000" b="1" dirty="0" smtClean="0">
                <a:cs typeface="Times New Roman" panose="02020603050405020304" pitchFamily="18" charset="0"/>
              </a:rPr>
              <a:t>1. Участие специалиста РСНП в проведении ИПР</a:t>
            </a:r>
            <a:br>
              <a:rPr lang="ru-RU" altLang="ru-RU" sz="2000" b="1" dirty="0" smtClean="0"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cs typeface="Times New Roman" panose="02020603050405020304" pitchFamily="18" charset="0"/>
              </a:rPr>
              <a:t>(индивидуальные консультации, тренинги). </a:t>
            </a:r>
            <a:br>
              <a:rPr lang="ru-RU" altLang="ru-RU" sz="2000" b="1" dirty="0" smtClean="0"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cs typeface="Times New Roman" panose="02020603050405020304" pitchFamily="18" charset="0"/>
              </a:rPr>
              <a:t>При необходимости – дальнейшее сопровождение после окончания ИПР.</a:t>
            </a:r>
            <a:br>
              <a:rPr lang="ru-RU" altLang="ru-RU" sz="2000" b="1" dirty="0" smtClean="0"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2. Работа с родителями (законными представителями).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cs typeface="Times New Roman" panose="02020603050405020304" pitchFamily="18" charset="0"/>
              </a:rPr>
              <a:t>3. Вовлечение в ряды волонтеров антинаркотического движения.</a:t>
            </a:r>
            <a:r>
              <a:rPr lang="ru-RU" altLang="ru-RU" sz="2000" b="1" dirty="0"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4. Индивидуальное </a:t>
            </a:r>
            <a:r>
              <a:rPr lang="ru-RU" altLang="ru-RU" sz="2000" b="1" dirty="0">
                <a:solidFill>
                  <a:srgbClr val="7030A0"/>
                </a:solidFill>
                <a:cs typeface="Times New Roman" panose="02020603050405020304" pitchFamily="18" charset="0"/>
              </a:rPr>
              <a:t>к</a:t>
            </a: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онсультирование подростков «ГРУППЫ РИСКА».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5. Иные формы работы.</a:t>
            </a:r>
            <a:endParaRPr lang="ru-RU" altLang="ru-RU" sz="20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6554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678517" y="7493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10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2800" y="5853043"/>
            <a:ext cx="25927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ЗОЖ</a:t>
            </a:r>
            <a:endParaRPr lang="ru-RU" sz="40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87562" y="863600"/>
            <a:ext cx="5312875" cy="494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РАБОТАЕМ СО СЛУЧАЕМ...</a:t>
            </a:r>
            <a:endParaRPr lang="ru-RU" alt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380362" y="863600"/>
            <a:ext cx="5312875" cy="494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РАБОТАЕМ НА ПРОФИЛАКТИКУ...</a:t>
            </a:r>
            <a:endParaRPr lang="ru-RU" alt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096000" y="1740278"/>
            <a:ext cx="5749730" cy="3441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Составление </a:t>
            </a:r>
            <a:r>
              <a:rPr lang="ru-RU" alt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ПЛАНОВ РАБОТЫ</a:t>
            </a:r>
            <a: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, в которых:</a:t>
            </a:r>
          </a:p>
          <a:p>
            <a:pPr algn="l">
              <a:defRPr/>
            </a:pPr>
            <a:endParaRPr lang="ru-RU" altLang="ru-RU" sz="800" b="1" dirty="0" smtClean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altLang="ru-RU" sz="2000" b="1" dirty="0" smtClean="0">
                <a:cs typeface="Times New Roman" panose="02020603050405020304" pitchFamily="18" charset="0"/>
              </a:rPr>
              <a:t>1. Проведение лекций, бесед, родительских собраний, классных часов, семинаров и т.д.</a:t>
            </a:r>
          </a:p>
          <a:p>
            <a:pPr algn="l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2. Проведение групповых тренингов.</a:t>
            </a:r>
          </a:p>
          <a:p>
            <a:pPr algn="l">
              <a:defRPr/>
            </a:pPr>
            <a:r>
              <a:rPr lang="ru-RU" altLang="ru-RU" sz="2000" b="1" dirty="0" smtClean="0">
                <a:cs typeface="Times New Roman" panose="02020603050405020304" pitchFamily="18" charset="0"/>
              </a:rPr>
              <a:t>3. Проведение профилактических акций, кинолекториев, </a:t>
            </a:r>
            <a:r>
              <a:rPr lang="ru-RU" altLang="ru-RU" sz="2000" b="1" dirty="0" err="1" smtClean="0">
                <a:cs typeface="Times New Roman" panose="02020603050405020304" pitchFamily="18" charset="0"/>
              </a:rPr>
              <a:t>флеш</a:t>
            </a:r>
            <a:r>
              <a:rPr lang="ru-RU" altLang="ru-RU" sz="2000" b="1" dirty="0" smtClean="0">
                <a:cs typeface="Times New Roman" panose="02020603050405020304" pitchFamily="18" charset="0"/>
              </a:rPr>
              <a:t>-мобов.</a:t>
            </a:r>
          </a:p>
          <a:p>
            <a:pPr algn="l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4. Проведение слетов волонтеров.</a:t>
            </a:r>
          </a:p>
          <a:p>
            <a:pPr algn="l">
              <a:defRPr/>
            </a:pPr>
            <a:r>
              <a:rPr lang="ru-RU" altLang="ru-RU" sz="2000" b="1" dirty="0" smtClean="0">
                <a:cs typeface="Times New Roman" panose="02020603050405020304" pitchFamily="18" charset="0"/>
              </a:rPr>
              <a:t>5. Участие в проведение рейдовых мероприятий.</a:t>
            </a:r>
          </a:p>
          <a:p>
            <a:pPr algn="l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6. Информирование КДН и ЗП МО о проблемах.</a:t>
            </a:r>
          </a:p>
          <a:p>
            <a:pPr algn="l">
              <a:defRPr/>
            </a:pPr>
            <a:r>
              <a:rPr lang="ru-RU" altLang="ru-RU" sz="2000" b="1" dirty="0" smtClean="0">
                <a:cs typeface="Times New Roman" panose="02020603050405020304" pitchFamily="18" charset="0"/>
              </a:rPr>
              <a:t>7. Размещение информации в СМИ.</a:t>
            </a:r>
            <a:endParaRPr lang="ru-RU" alt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387600" y="5664200"/>
            <a:ext cx="3992762" cy="1054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ЦЕЛЬ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23548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C:\Users\m.hlybova\Desktop\Алкоголь и курение убиваю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0850"/>
            <a:ext cx="12192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Заголовок 1"/>
          <p:cNvSpPr>
            <a:spLocks noGrp="1"/>
          </p:cNvSpPr>
          <p:nvPr>
            <p:ph type="title"/>
          </p:nvPr>
        </p:nvSpPr>
        <p:spPr>
          <a:xfrm>
            <a:off x="815414" y="404664"/>
            <a:ext cx="8449733" cy="1123950"/>
          </a:xfrm>
        </p:spPr>
        <p:txBody>
          <a:bodyPr>
            <a:normAutofit fontScale="90000"/>
          </a:bodyPr>
          <a:lstStyle/>
          <a:p>
            <a:pPr marL="0" indent="0" algn="ctr">
              <a:buFont typeface="Georgia" pitchFamily="18" charset="0"/>
              <a:buNone/>
              <a:defRPr/>
            </a:pPr>
            <a:r>
              <a:rPr lang="ru-RU" altLang="ru-RU" sz="8800" b="1" dirty="0" smtClean="0">
                <a:solidFill>
                  <a:srgbClr val="990033"/>
                </a:solidFill>
              </a:rPr>
              <a:t>Курение и</a:t>
            </a:r>
          </a:p>
        </p:txBody>
      </p:sp>
      <p:sp>
        <p:nvSpPr>
          <p:cNvPr id="53252" name="Заголовок 1"/>
          <p:cNvSpPr txBox="1">
            <a:spLocks/>
          </p:cNvSpPr>
          <p:nvPr/>
        </p:nvSpPr>
        <p:spPr bwMode="auto">
          <a:xfrm>
            <a:off x="33867" y="4005263"/>
            <a:ext cx="6625167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657225" indent="-246063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922338" indent="-219075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179513" indent="-200025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1389063" indent="-182563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18462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3034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27606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217863" indent="-182563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7200" b="1" u="sng">
                <a:solidFill>
                  <a:srgbClr val="FF0000"/>
                </a:solidFill>
              </a:rPr>
              <a:t>УБИВАЮТ</a:t>
            </a:r>
          </a:p>
        </p:txBody>
      </p:sp>
    </p:spTree>
    <p:extLst>
      <p:ext uri="{BB962C8B-B14F-4D97-AF65-F5344CB8AC3E}">
        <p14:creationId xmlns:p14="http://schemas.microsoft.com/office/powerpoint/2010/main" val="175522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reabcentr.ru/images/stories/drugs/posledstvi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73618"/>
            <a:ext cx="6982884" cy="408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m.hlybova\Desktop\Мы выбираем жизн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151296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5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365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ПРЕДЛОЖЕНИЯ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82575" y="1587878"/>
            <a:ext cx="5617862" cy="5017046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1. Инициировать вхождение в составы КДН и ЗП МО.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2. Увеличить количество проводимых мероприятий, направленных на формирование ЗОЖ.</a:t>
            </a:r>
            <a:b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3. Проводить мероприятия с акцентом на правовое просвещение об ответственности и последствиях.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4. Формировать индивидуальные карты профилактического сопровождения  исходя из ситуации с целью помочь, а не «под копирку».</a:t>
            </a:r>
            <a:b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5. Планировать ИПР с учетом индивидуальных особенностей конкретного несовершеннолетнего.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6. Своевременное планировать совместные мероприятия.</a:t>
            </a:r>
            <a:br>
              <a:rPr lang="ru-RU" alt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7. Проводить мероприятия в различных образовательных организациях (начиная с дошкольных).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Для ЦПН:</a:t>
            </a:r>
            <a:br>
              <a:rPr lang="ru-RU" alt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 - организовать обучение работе с детьми «группы риска» с учетом психологических особенностей;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7030A0"/>
                </a:solidFill>
                <a:cs typeface="Times New Roman" panose="02020603050405020304" pitchFamily="18" charset="0"/>
              </a:rPr>
              <a:t>-</a:t>
            </a:r>
            <a: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 разработать методические рекомендации об инновационных методах работы.</a:t>
            </a:r>
            <a:br>
              <a:rPr lang="ru-RU" altLang="ru-RU" sz="2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</a:br>
            <a:endParaRPr lang="ru-RU" altLang="ru-RU" sz="20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6554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678517" y="7493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10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0" y="1280389"/>
            <a:ext cx="59182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Своевременное информирование председателя </a:t>
            </a:r>
            <a:b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КДН </a:t>
            </a:r>
            <a:r>
              <a:rPr lang="ru-RU" altLang="ru-RU" sz="17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 ЗП МО о проблемах на территории.</a:t>
            </a:r>
          </a:p>
          <a:p>
            <a:pPr marL="457200" indent="-457200">
              <a:buFontTx/>
              <a:buAutoNum type="arabicPeriod"/>
            </a:pPr>
            <a:r>
              <a:rPr lang="ru-RU" altLang="ru-RU" sz="17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Инициирование рассмотрения вопросов на заседании КДН и ЗП МО.</a:t>
            </a:r>
          </a:p>
          <a:p>
            <a:pPr marL="457200" indent="-457200">
              <a:buFontTx/>
              <a:buAutoNum type="arabicPeriod"/>
            </a:pPr>
            <a:r>
              <a:rPr lang="ru-RU" altLang="ru-RU" sz="17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Своевременное </a:t>
            </a:r>
            <a: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информирование ответственного по ИПР </a:t>
            </a:r>
            <a:r>
              <a:rPr lang="ru-RU" altLang="ru-RU" sz="17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 результатах проведенной </a:t>
            </a:r>
            <a: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работы </a:t>
            </a:r>
            <a:r>
              <a:rPr lang="ru-RU" altLang="ru-RU" sz="17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 </a:t>
            </a:r>
            <a: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предложениях по повышению ее эффективности.</a:t>
            </a:r>
            <a:endParaRPr lang="ru-RU" altLang="ru-RU" sz="17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Активное использование детских, родительских чатов для распространения профилактической информации.</a:t>
            </a:r>
          </a:p>
          <a:p>
            <a:pPr marL="457200" indent="-457200">
              <a:buAutoNum type="arabicPeriod"/>
            </a:pP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Размещение информации в социальных сетях (</a:t>
            </a:r>
            <a:r>
              <a:rPr lang="en-US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Instagram</a:t>
            </a: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VK </a:t>
            </a: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 др.).</a:t>
            </a:r>
          </a:p>
          <a:p>
            <a:pPr marL="457200" indent="-457200">
              <a:buFontTx/>
              <a:buAutoNum type="arabicPeriod"/>
            </a:pPr>
            <a:r>
              <a:rPr lang="ru-RU" sz="17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Создание антинаркотических рубрик на сайтах.</a:t>
            </a:r>
          </a:p>
          <a:p>
            <a:pPr marL="457200" indent="-457200">
              <a:buFontTx/>
              <a:buAutoNum type="arabicPeriod"/>
            </a:pPr>
            <a: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Использование в работе профилактических роликов, </a:t>
            </a:r>
            <a:b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17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 том числе с сайта «Общее дело».</a:t>
            </a:r>
          </a:p>
          <a:p>
            <a:pPr marL="457200" indent="-457200">
              <a:buFontTx/>
              <a:buAutoNum type="arabicPeriod"/>
            </a:pP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Развитие волонтерских движений антинаркотической направленности. </a:t>
            </a:r>
          </a:p>
          <a:p>
            <a:pPr marL="457200" indent="-457200">
              <a:buFontTx/>
              <a:buAutoNum type="arabicPeriod"/>
            </a:pP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Использование новых форм работы с подростками, </a:t>
            </a:r>
            <a:b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 том числе совместных детско-родительских.</a:t>
            </a:r>
          </a:p>
          <a:p>
            <a:pPr marL="457200" indent="-457200">
              <a:buFontTx/>
              <a:buAutoNum type="arabicPeriod"/>
            </a:pP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Акцент на ОТВЕТСТВЕННОСТЬ!</a:t>
            </a:r>
          </a:p>
          <a:p>
            <a:pPr marL="457200" indent="-457200">
              <a:buFontTx/>
              <a:buAutoNum type="arabicPeriod"/>
            </a:pPr>
            <a:r>
              <a:rPr lang="ru-RU" sz="17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ВЗАИМОДЕЙСТВИЕ!!!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565900" y="1740278"/>
            <a:ext cx="5279830" cy="3536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ru-RU" altLang="ru-RU" sz="20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47861" y="711200"/>
            <a:ext cx="5312875" cy="494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От КДН и ЗП МО:</a:t>
            </a:r>
            <a:endParaRPr lang="ru-RU" alt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565900" y="749300"/>
            <a:ext cx="5312875" cy="494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От отдела Областной КДН и ЗП:</a:t>
            </a:r>
            <a:endParaRPr lang="ru-RU" alt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53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5360" y="346045"/>
            <a:ext cx="11472333" cy="490537"/>
          </a:xfrm>
        </p:spPr>
        <p:txBody>
          <a:bodyPr>
            <a:normAutofit fontScale="90000"/>
          </a:bodyPr>
          <a:lstStyle/>
          <a:p>
            <a:pPr marL="0" indent="0" algn="ctr" eaLnBrk="1" hangingPunct="1">
              <a:buFont typeface="Georgia" pitchFamily="18" charset="0"/>
              <a:buNone/>
              <a:defRPr/>
            </a:pPr>
            <a:r>
              <a:rPr lang="ru-RU" altLang="ru-RU" sz="2400" b="1" dirty="0" smtClean="0">
                <a:solidFill>
                  <a:srgbClr val="000099"/>
                </a:solidFill>
              </a:rPr>
              <a:t>ПРАВА, ОБЯЗАННОСТИ,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ОТВЕТСТВЕННОСТЬ…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27051" y="1079274"/>
            <a:ext cx="11165416" cy="4566783"/>
          </a:xfrm>
        </p:spPr>
        <p:txBody>
          <a:bodyPr>
            <a:normAutofit lnSpcReduction="10000"/>
          </a:bodyPr>
          <a:lstStyle/>
          <a:p>
            <a:pPr marL="46037" indent="0" algn="just" eaLnBrk="1" hangingPunct="1">
              <a:buFont typeface="Georgia" pitchFamily="18" charset="0"/>
              <a:buNone/>
              <a:defRPr/>
            </a:pPr>
            <a:r>
              <a:rPr lang="ru-RU" altLang="ru-RU" b="1" dirty="0" smtClean="0">
                <a:solidFill>
                  <a:srgbClr val="000099"/>
                </a:solidFill>
              </a:rPr>
              <a:t>Права –</a:t>
            </a:r>
            <a:r>
              <a:rPr lang="ru-RU" altLang="ru-RU" dirty="0" smtClean="0"/>
              <a:t> это те возможности, который человек получает от рождения или которые он получает от государства. </a:t>
            </a:r>
          </a:p>
          <a:p>
            <a:pPr marL="46037" indent="0" algn="just" eaLnBrk="1" hangingPunct="1">
              <a:buFont typeface="Georgia" pitchFamily="18" charset="0"/>
              <a:buNone/>
              <a:defRPr/>
            </a:pPr>
            <a:endParaRPr lang="ru-RU" altLang="ru-RU" sz="800" b="1" dirty="0" smtClean="0">
              <a:solidFill>
                <a:srgbClr val="000099"/>
              </a:solidFill>
            </a:endParaRPr>
          </a:p>
          <a:p>
            <a:pPr marL="46037" indent="0" algn="just" eaLnBrk="1" hangingPunct="1">
              <a:buFont typeface="Georgia" pitchFamily="18" charset="0"/>
              <a:buNone/>
              <a:defRPr/>
            </a:pPr>
            <a:r>
              <a:rPr lang="ru-RU" altLang="ru-RU" b="1" dirty="0" smtClean="0">
                <a:solidFill>
                  <a:srgbClr val="000099"/>
                </a:solidFill>
              </a:rPr>
              <a:t>Обязанности –</a:t>
            </a:r>
            <a:r>
              <a:rPr lang="ru-RU" altLang="ru-RU" dirty="0" smtClean="0"/>
              <a:t> то, что входит в круг действий, поступков, обязательных для выполнения (согласно закону, общественным требованиям, внутреннему побуждению).</a:t>
            </a:r>
          </a:p>
          <a:p>
            <a:pPr marL="46037" indent="0" algn="just" eaLnBrk="1" hangingPunct="1">
              <a:buFont typeface="Georgia" pitchFamily="18" charset="0"/>
              <a:buNone/>
              <a:defRPr/>
            </a:pPr>
            <a:r>
              <a:rPr lang="ru-RU" altLang="ru-RU" sz="3600" b="1" dirty="0" smtClean="0">
                <a:solidFill>
                  <a:srgbClr val="FF0000"/>
                </a:solidFill>
              </a:rPr>
              <a:t>Ответственность –</a:t>
            </a:r>
            <a:r>
              <a:rPr lang="ru-RU" altLang="ru-RU" dirty="0" smtClean="0"/>
              <a:t> способность человека осознавать характер совершаемых им по своему собственному выбору действий, отвечать за свои поступки и действия, а также их последствия. </a:t>
            </a:r>
          </a:p>
        </p:txBody>
      </p:sp>
      <p:sp>
        <p:nvSpPr>
          <p:cNvPr id="4" name="Объект 2"/>
          <p:cNvSpPr>
            <a:spLocks/>
          </p:cNvSpPr>
          <p:nvPr/>
        </p:nvSpPr>
        <p:spPr bwMode="auto">
          <a:xfrm>
            <a:off x="719667" y="5840413"/>
            <a:ext cx="10972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ru-RU" altLang="ru-RU" sz="3000" b="1" dirty="0">
                <a:solidFill>
                  <a:srgbClr val="006600"/>
                </a:solidFill>
                <a:latin typeface="Arial" charset="0"/>
              </a:rPr>
              <a:t>Ответственность = осознание + действие</a:t>
            </a:r>
            <a:endParaRPr lang="ru-RU" altLang="ru-RU" sz="3000" dirty="0">
              <a:solidFill>
                <a:srgbClr val="00660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0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991340"/>
              </p:ext>
            </p:extLst>
          </p:nvPr>
        </p:nvGraphicFramePr>
        <p:xfrm>
          <a:off x="127400" y="6148389"/>
          <a:ext cx="4573188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Диаграмма" r:id="rId4" imgW="7053683" imgH="634039" progId="Excel.Sheet.8">
                  <p:embed/>
                </p:oleObj>
              </mc:Choice>
              <mc:Fallback>
                <p:oleObj name="Диаграмма" r:id="rId4" imgW="7053683" imgH="634039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00" y="6148389"/>
                        <a:ext cx="4573188" cy="627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Сайт КДН и ЗП Иркутской области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955800" y="914402"/>
            <a:ext cx="8280400" cy="741759"/>
          </a:xfrm>
        </p:spPr>
        <p:txBody>
          <a:bodyPr/>
          <a:lstStyle/>
          <a:p>
            <a:pPr algn="ctr">
              <a:defRPr/>
            </a:pPr>
            <a:r>
              <a:rPr lang="ru-RU" altLang="ru-RU" sz="2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ВЕСТНИКИ</a:t>
            </a: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КДН и ЗП Иркутской области</a:t>
            </a:r>
            <a:endParaRPr lang="ru-RU" altLang="ru-RU" sz="165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067" name="TextBox 3"/>
          <p:cNvSpPr txBox="1">
            <a:spLocks noChangeArrowheads="1"/>
          </p:cNvSpPr>
          <p:nvPr/>
        </p:nvSpPr>
        <p:spPr bwMode="auto">
          <a:xfrm>
            <a:off x="127400" y="6257925"/>
            <a:ext cx="43804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https://irkobl.ru/sites/kdnizp/index.php</a:t>
            </a:r>
            <a:endParaRPr lang="ru-RU" altLang="ru-RU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554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678517" y="7493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100">
              <a:latin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00" y="1057275"/>
            <a:ext cx="4573188" cy="50482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358" y="886845"/>
            <a:ext cx="3542235" cy="259827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215" y="3959308"/>
            <a:ext cx="3525504" cy="2667949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9317">
            <a:off x="8130630" y="4132828"/>
            <a:ext cx="3965907" cy="2303363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007">
            <a:off x="8168986" y="1044040"/>
            <a:ext cx="3889194" cy="2582496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 descr="http://www.irkobl.ru/irk/symbol/irkobl.g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573" y="68447"/>
            <a:ext cx="613787" cy="76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m.hlybova\Desktop\14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0" y="64548"/>
            <a:ext cx="606582" cy="8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584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252447" y="167557"/>
            <a:ext cx="11617291" cy="1000843"/>
          </a:xfrm>
        </p:spPr>
        <p:txBody>
          <a:bodyPr>
            <a:normAutofit fontScale="90000"/>
          </a:bodyPr>
          <a:lstStyle/>
          <a:p>
            <a:pPr marL="0" indent="0">
              <a:buFont typeface="Georgia" pitchFamily="18" charset="0"/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</a:rPr>
              <a:t>Интернет-зависимость детей</a:t>
            </a:r>
            <a:br>
              <a:rPr lang="ru-RU" altLang="ru-RU" b="1" dirty="0" smtClean="0">
                <a:solidFill>
                  <a:srgbClr val="C00000"/>
                </a:solidFill>
              </a:rPr>
            </a:br>
            <a:r>
              <a:rPr lang="ru-RU" altLang="ru-RU" sz="3900" dirty="0" smtClean="0">
                <a:solidFill>
                  <a:srgbClr val="C00000"/>
                </a:solidFill>
              </a:rPr>
              <a:t>Блокирование сайтов с «запрещенной информацией»</a:t>
            </a:r>
          </a:p>
        </p:txBody>
      </p:sp>
      <p:pic>
        <p:nvPicPr>
          <p:cNvPr id="55299" name="Picture 2" descr="http://obrazovanie.by/wp-content/uploads/2016/02/internet-zavisimo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" y="1562099"/>
            <a:ext cx="3397249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1460499"/>
            <a:ext cx="7285038" cy="514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127001" y="4330184"/>
            <a:ext cx="4292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РАЗДЕЛ «Твой выбор – БЕЗОПАСНОСТЬ!» </a:t>
            </a:r>
          </a:p>
          <a:p>
            <a:pPr algn="ctr"/>
            <a:endParaRPr lang="ru-RU" altLang="ru-RU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Подраздел: «Дети в ИНТЕРНЕТЕ»</a:t>
            </a:r>
            <a:br>
              <a:rPr lang="ru-RU" altLang="ru-RU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endParaRPr lang="ru-RU" altLang="ru-RU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en-US" altLang="ru-RU" b="1" dirty="0">
                <a:solidFill>
                  <a:srgbClr val="002060"/>
                </a:solidFill>
                <a:latin typeface="+mj-lt"/>
                <a:cs typeface="Times New Roman" pitchFamily="18" charset="0"/>
                <a:hlinkClick r:id="rId4"/>
              </a:rPr>
              <a:t>https://irkobl.ru/sites/kdnizp/bezopasnostdetei/Internet</a:t>
            </a:r>
            <a:r>
              <a:rPr lang="en-US" altLang="ru-RU" b="1" dirty="0" smtClean="0">
                <a:solidFill>
                  <a:srgbClr val="002060"/>
                </a:solidFill>
                <a:latin typeface="+mj-lt"/>
                <a:cs typeface="Times New Roman" pitchFamily="18" charset="0"/>
                <a:hlinkClick r:id="rId4"/>
              </a:rPr>
              <a:t>/</a:t>
            </a:r>
            <a:r>
              <a:rPr lang="ru-RU" altLang="ru-RU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708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Диаграмма 8"/>
          <p:cNvGraphicFramePr>
            <a:graphicFrameLocks/>
          </p:cNvGraphicFramePr>
          <p:nvPr/>
        </p:nvGraphicFramePr>
        <p:xfrm>
          <a:off x="1310217" y="5321301"/>
          <a:ext cx="9395883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Диаграмма" r:id="rId4" imgW="7053683" imgH="634039" progId="Excel.Sheet.8">
                  <p:embed/>
                </p:oleObj>
              </mc:Choice>
              <mc:Fallback>
                <p:oleObj name="Диаграмма" r:id="rId4" imgW="7053683" imgH="634039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0217" y="5321301"/>
                        <a:ext cx="9395883" cy="627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Вестник КДН и ЗП Иркутской области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955800" y="914402"/>
            <a:ext cx="8280400" cy="741759"/>
          </a:xfrm>
        </p:spPr>
        <p:txBody>
          <a:bodyPr/>
          <a:lstStyle/>
          <a:p>
            <a:pPr algn="ctr">
              <a:defRPr/>
            </a:pPr>
            <a:r>
              <a:rPr lang="ru-RU" altLang="ru-RU" sz="2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ВЕСТНИКИ</a:t>
            </a: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КДН и ЗП Иркутской области</a:t>
            </a:r>
            <a:endParaRPr lang="ru-RU" altLang="ru-RU" sz="165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067" name="TextBox 3"/>
          <p:cNvSpPr txBox="1">
            <a:spLocks noChangeArrowheads="1"/>
          </p:cNvSpPr>
          <p:nvPr/>
        </p:nvSpPr>
        <p:spPr bwMode="auto">
          <a:xfrm>
            <a:off x="1524000" y="5367339"/>
            <a:ext cx="90085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Подпрограмма «Дети </a:t>
            </a:r>
            <a:r>
              <a:rPr lang="ru-RU" altLang="ru-RU" sz="16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Приангарья</a:t>
            </a:r>
            <a:r>
              <a:rPr lang="ru-RU" altLang="ru-RU" sz="16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» государственной программы Иркутской области </a:t>
            </a:r>
            <a:r>
              <a:rPr lang="ru-RU" altLang="ru-RU" sz="1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/>
            </a:r>
            <a:br>
              <a:rPr lang="ru-RU" altLang="ru-RU" sz="1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ru-RU" altLang="ru-RU" sz="16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Социальная поддержка населения» на 2019-2024 годы</a:t>
            </a:r>
          </a:p>
        </p:txBody>
      </p:sp>
      <p:sp>
        <p:nvSpPr>
          <p:cNvPr id="6554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678517" y="7493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100">
              <a:latin typeface="Times New Roman" pitchFamily="18" charset="0"/>
            </a:endParaRPr>
          </a:p>
        </p:txBody>
      </p:sp>
      <p:pic>
        <p:nvPicPr>
          <p:cNvPr id="65543" name="Picture 7" descr="C:\Users\m.hlybova\Desktop\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8281">
            <a:off x="7525779" y="1260049"/>
            <a:ext cx="2248806" cy="3148293"/>
          </a:xfrm>
          <a:prstGeom prst="rect">
            <a:avLst/>
          </a:prstGeom>
          <a:noFill/>
          <a:ln w="9525">
            <a:solidFill>
              <a:srgbClr val="008A3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4" name="Picture 2" descr="C:\Users\m.hlybova\Desktop\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242" y="1057849"/>
            <a:ext cx="1947333" cy="288673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4" y="1145103"/>
            <a:ext cx="4747668" cy="373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872" y="2213406"/>
            <a:ext cx="1914661" cy="285544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5548" name="Прямоугольник 1"/>
          <p:cNvSpPr>
            <a:spLocks noChangeArrowheads="1"/>
          </p:cNvSpPr>
          <p:nvPr/>
        </p:nvSpPr>
        <p:spPr bwMode="auto">
          <a:xfrm>
            <a:off x="5320242" y="4699516"/>
            <a:ext cx="38946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https</a:t>
            </a:r>
            <a:r>
              <a:rPr lang="ru-RU" alt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://</a:t>
            </a:r>
            <a:r>
              <a:rPr lang="en-US" alt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irkobl.ru/sites/</a:t>
            </a:r>
            <a:r>
              <a:rPr lang="en-US" altLang="ru-RU" b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kdnizp</a:t>
            </a:r>
            <a:r>
              <a:rPr lang="en-US" alt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/</a:t>
            </a:r>
            <a:r>
              <a:rPr lang="en-US" altLang="ru-RU" b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vestnik</a:t>
            </a:r>
            <a:r>
              <a:rPr lang="en-US" alt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/</a:t>
            </a:r>
            <a:r>
              <a:rPr lang="ru-RU" alt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endParaRPr lang="ru-RU" altLang="ru-RU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400176" y="6054728"/>
            <a:ext cx="92847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План основных мероприятий, проводимых в рамках Десятилетия детства в Иркутской области</a:t>
            </a:r>
          </a:p>
          <a:p>
            <a:pPr algn="ctr" eaLnBrk="1" hangingPunct="1">
              <a:defRPr/>
            </a:pPr>
            <a:r>
              <a:rPr lang="ru-RU" altLang="ru-RU" sz="1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(на период до 2020 года,  с 2021 года – на период до 2027 года)</a:t>
            </a:r>
            <a:endParaRPr lang="ru-RU" altLang="ru-RU" sz="16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2" descr="http://www.irkobl.ru/irk/symbol/irkobl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6006" y="61517"/>
            <a:ext cx="613787" cy="76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m.hlybova\Desktop\14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0" y="64548"/>
            <a:ext cx="606582" cy="8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819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244600"/>
            <a:ext cx="10972800" cy="21463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ПРОФИЛАКТИКА –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это </a:t>
            </a:r>
            <a:r>
              <a:rPr lang="ru-RU" b="1" dirty="0" smtClean="0">
                <a:solidFill>
                  <a:srgbClr val="FF0000"/>
                </a:solidFill>
              </a:rPr>
              <a:t>предварительные меры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для недопущения чего-либо...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752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87313"/>
            <a:ext cx="12192000" cy="661987"/>
          </a:xfrm>
          <a:prstGeom prst="rect">
            <a:avLst/>
          </a:prstGeom>
          <a:solidFill>
            <a:srgbClr val="005284"/>
          </a:solidFill>
          <a:ln>
            <a:solidFill>
              <a:srgbClr val="00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РОДИТЕЛЬСКОЕ ПРОСВЕЩЕНИЕ</a:t>
            </a:r>
            <a:endParaRPr 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955800" y="914402"/>
            <a:ext cx="8280400" cy="741759"/>
          </a:xfrm>
        </p:spPr>
        <p:txBody>
          <a:bodyPr/>
          <a:lstStyle/>
          <a:p>
            <a:pPr algn="ctr">
              <a:defRPr/>
            </a:pPr>
            <a:r>
              <a:rPr lang="ru-RU" altLang="ru-RU" sz="2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ВЕСТНИКИ</a:t>
            </a: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КДН и ЗП Иркутской области</a:t>
            </a:r>
            <a:endParaRPr lang="ru-RU" altLang="ru-RU" sz="165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067" name="TextBox 3"/>
          <p:cNvSpPr txBox="1">
            <a:spLocks noChangeArrowheads="1"/>
          </p:cNvSpPr>
          <p:nvPr/>
        </p:nvSpPr>
        <p:spPr bwMode="auto">
          <a:xfrm>
            <a:off x="127400" y="6257925"/>
            <a:ext cx="43804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https://irkobl.ru/sites/kdnizp/index.php</a:t>
            </a:r>
            <a:endParaRPr lang="ru-RU" altLang="ru-RU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554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678517" y="7493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100">
              <a:latin typeface="Times New Roman" pitchFamily="18" charset="0"/>
            </a:endParaRPr>
          </a:p>
        </p:txBody>
      </p:sp>
      <p:pic>
        <p:nvPicPr>
          <p:cNvPr id="14" name="Picture 2" descr="C:\Users\m.hlybova\Desktop\1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0" y="64548"/>
            <a:ext cx="606582" cy="8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Стрелка влево 15"/>
          <p:cNvSpPr/>
          <p:nvPr/>
        </p:nvSpPr>
        <p:spPr>
          <a:xfrm>
            <a:off x="7670799" y="3530601"/>
            <a:ext cx="4125383" cy="1249364"/>
          </a:xfrm>
          <a:prstGeom prst="leftArrow">
            <a:avLst/>
          </a:prstGeom>
          <a:solidFill>
            <a:srgbClr val="00B0F0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 b="1" dirty="0"/>
          </a:p>
          <a:p>
            <a:pPr algn="ctr">
              <a:defRPr/>
            </a:pP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8(3952) 71-04-69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00" y="977900"/>
            <a:ext cx="7087392" cy="58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 descr="http://lib38.ru/img/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0" y="2032443"/>
            <a:ext cx="5248273" cy="78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084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937445" y="3231400"/>
            <a:ext cx="3963049" cy="12265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b="0" dirty="0" smtClean="0">
                <a:latin typeface="+mj-lt"/>
                <a:cs typeface="Times New Roman" panose="02020603050405020304" pitchFamily="18" charset="0"/>
              </a:rPr>
              <a:t>Индивидуально-профилактическая работа специалистами  региональной системы профилактики незаконного потребления наркотических средств и психотропных веществ в МО (консультации, тренинги, коррекционные занятия) </a:t>
            </a:r>
            <a:endParaRPr lang="ru-RU" sz="1300" b="0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216991"/>
              </p:ext>
            </p:extLst>
          </p:nvPr>
        </p:nvGraphicFramePr>
        <p:xfrm>
          <a:off x="3071598" y="1222335"/>
          <a:ext cx="5376597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Заголовок 6"/>
          <p:cNvSpPr txBox="1">
            <a:spLocks/>
          </p:cNvSpPr>
          <p:nvPr/>
        </p:nvSpPr>
        <p:spPr>
          <a:xfrm>
            <a:off x="7912958" y="1487735"/>
            <a:ext cx="3975862" cy="7274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400" b="0" dirty="0">
                <a:cs typeface="Times New Roman" panose="02020603050405020304" pitchFamily="18" charset="0"/>
              </a:rPr>
              <a:t>Осуществление социального </a:t>
            </a:r>
            <a:r>
              <a:rPr lang="ru-RU" sz="1400" b="0" dirty="0" smtClean="0">
                <a:cs typeface="Times New Roman" panose="02020603050405020304" pitchFamily="18" charset="0"/>
              </a:rPr>
              <a:t>патронажа, социально-психологическое консультирование, работа с семьей</a:t>
            </a:r>
            <a:endParaRPr lang="ru-RU" sz="1400" b="0" dirty="0">
              <a:cs typeface="Times New Roman" panose="02020603050405020304" pitchFamily="18" charset="0"/>
            </a:endParaRPr>
          </a:p>
        </p:txBody>
      </p:sp>
      <p:sp>
        <p:nvSpPr>
          <p:cNvPr id="13" name="Заголовок 6"/>
          <p:cNvSpPr txBox="1">
            <a:spLocks/>
          </p:cNvSpPr>
          <p:nvPr/>
        </p:nvSpPr>
        <p:spPr>
          <a:xfrm>
            <a:off x="2543175" y="43302"/>
            <a:ext cx="9648825" cy="887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МЕЖВЕДОМСТВЕННЫЙ МЕХАНИЗМ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организации индивидуальной профилактической работы с несовершеннолетним, замеченным в употреблении наркотиков</a:t>
            </a:r>
            <a:endParaRPr lang="ru-RU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Заголовок 6"/>
          <p:cNvSpPr txBox="1">
            <a:spLocks/>
          </p:cNvSpPr>
          <p:nvPr/>
        </p:nvSpPr>
        <p:spPr>
          <a:xfrm>
            <a:off x="265874" y="1222335"/>
            <a:ext cx="3063341" cy="13178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400" b="0" dirty="0">
                <a:cs typeface="Times New Roman" panose="02020603050405020304" pitchFamily="18" charset="0"/>
              </a:rPr>
              <a:t>Работа с несовершеннолетним  по предупреждению совершения антиобщественных поступков, правонарушений и </a:t>
            </a:r>
            <a:r>
              <a:rPr lang="ru-RU" sz="1400" b="0" dirty="0" smtClean="0">
                <a:cs typeface="Times New Roman" panose="02020603050405020304" pitchFamily="18" charset="0"/>
              </a:rPr>
              <a:t>преступлений, посещение несовершеннолетнего по месту жительства</a:t>
            </a:r>
            <a:endParaRPr lang="ru-RU" sz="1400" b="0" dirty="0">
              <a:cs typeface="Times New Roman" panose="02020603050405020304" pitchFamily="18" charset="0"/>
            </a:endParaRPr>
          </a:p>
        </p:txBody>
      </p:sp>
      <p:sp>
        <p:nvSpPr>
          <p:cNvPr id="15" name="Заголовок 6"/>
          <p:cNvSpPr txBox="1">
            <a:spLocks/>
          </p:cNvSpPr>
          <p:nvPr/>
        </p:nvSpPr>
        <p:spPr>
          <a:xfrm>
            <a:off x="265874" y="2655464"/>
            <a:ext cx="3063340" cy="7482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Наблюдение врача-психиатра-нарколога, консультирование, диагностика, лечение, обследование </a:t>
            </a:r>
            <a:endParaRPr lang="ru-RU" sz="1400" b="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Заголовок 6"/>
          <p:cNvSpPr txBox="1">
            <a:spLocks/>
          </p:cNvSpPr>
          <p:nvPr/>
        </p:nvSpPr>
        <p:spPr>
          <a:xfrm>
            <a:off x="255938" y="5605468"/>
            <a:ext cx="4143204" cy="4101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400" b="0" dirty="0" smtClean="0">
                <a:cs typeface="Times New Roman" panose="02020603050405020304" pitchFamily="18" charset="0"/>
              </a:rPr>
              <a:t>Социально-психологическое тестирование</a:t>
            </a:r>
            <a:endParaRPr lang="ru-RU" sz="1400" b="0" dirty="0">
              <a:cs typeface="Times New Roman" panose="02020603050405020304" pitchFamily="18" charset="0"/>
            </a:endParaRPr>
          </a:p>
        </p:txBody>
      </p:sp>
      <p:sp>
        <p:nvSpPr>
          <p:cNvPr id="17" name="Заголовок 6"/>
          <p:cNvSpPr txBox="1">
            <a:spLocks/>
          </p:cNvSpPr>
          <p:nvPr/>
        </p:nvSpPr>
        <p:spPr>
          <a:xfrm>
            <a:off x="7929607" y="4599891"/>
            <a:ext cx="3984545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400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Индивидуальная профилактическая работа в рамках кабинетов профилактики социально-негативных явлений в ссузах и вузах</a:t>
            </a:r>
            <a:endParaRPr lang="ru-RU" sz="1400" b="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Заголовок 6"/>
          <p:cNvSpPr txBox="1">
            <a:spLocks/>
          </p:cNvSpPr>
          <p:nvPr/>
        </p:nvSpPr>
        <p:spPr>
          <a:xfrm>
            <a:off x="7912957" y="2387600"/>
            <a:ext cx="3987537" cy="6589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400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Включение в антинаркотические проекты, организация внеурочной занятости </a:t>
            </a:r>
            <a:endParaRPr lang="ru-RU" sz="1400" b="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5874" y="3570672"/>
            <a:ext cx="4208189" cy="12926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+mj-lt"/>
                <a:cs typeface="Times New Roman" panose="02020603050405020304" pitchFamily="18" charset="0"/>
              </a:rPr>
              <a:t>Психолого-педагогическое сопровождение несовершеннолетнего  в образовательной организации. </a:t>
            </a:r>
            <a:endParaRPr lang="ru-RU" sz="1400" dirty="0" smtClean="0">
              <a:latin typeface="+mj-lt"/>
              <a:cs typeface="Times New Roman" panose="02020603050405020304" pitchFamily="18" charset="0"/>
            </a:endParaRPr>
          </a:p>
          <a:p>
            <a:endParaRPr lang="ru-RU" sz="800" dirty="0">
              <a:latin typeface="+mj-lt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Организация профилактической 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работы по месту </a:t>
            </a: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учебы с привлечением субъектов профилактики</a:t>
            </a:r>
            <a:endParaRPr lang="ru-RU" sz="1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63435" y="5492391"/>
            <a:ext cx="393706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+mj-lt"/>
                <a:cs typeface="Times New Roman" panose="02020603050405020304" pitchFamily="18" charset="0"/>
              </a:rPr>
              <a:t>Психологическая </a:t>
            </a: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диагностика, психокоррекция  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несовершеннолетнего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4780230" y="6289613"/>
            <a:ext cx="1587428" cy="34943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264861" y="6131576"/>
            <a:ext cx="57556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latin typeface="+mj-lt"/>
                <a:cs typeface="Times New Roman" panose="02020603050405020304" pitchFamily="18" charset="0"/>
              </a:rPr>
              <a:t>Оказание комплексной адресной помощи </a:t>
            </a:r>
            <a:r>
              <a:rPr lang="ru-RU" sz="1900" b="1" dirty="0" smtClean="0">
                <a:latin typeface="+mj-lt"/>
                <a:cs typeface="Times New Roman" panose="02020603050405020304" pitchFamily="18" charset="0"/>
              </a:rPr>
              <a:t>несовершеннолетнему</a:t>
            </a:r>
            <a:endParaRPr lang="ru-RU" sz="19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5938" y="4969171"/>
            <a:ext cx="420818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Работа с семьей несовершеннолетнего, рассмотрение всех проблем в контексте его семьи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543175" cy="93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Текст 3"/>
          <p:cNvSpPr>
            <a:spLocks noGrp="1"/>
          </p:cNvSpPr>
          <p:nvPr>
            <p:ph type="body" sz="half" idx="2"/>
          </p:nvPr>
        </p:nvSpPr>
        <p:spPr>
          <a:xfrm>
            <a:off x="4511957" y="4708196"/>
            <a:ext cx="3249786" cy="925837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+mj-lt"/>
                <a:cs typeface="Times New Roman" panose="02020603050405020304" pitchFamily="18" charset="0"/>
              </a:rPr>
              <a:t>Соисполнитель по ИПР – ОГКУ «Центр профилактики наркомании», подведомственное учреждение министерству по молодежной политике Иркутской области 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72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9184" y="476250"/>
            <a:ext cx="11673416" cy="57721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обеспечению деятельности КДН и ЗП ИО</a:t>
            </a:r>
            <a:endParaRPr lang="ru-RU" sz="3000" b="1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sz="3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sz="3600" b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sz="3600" b="1" u="sng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электронной почты</a:t>
            </a:r>
            <a:r>
              <a:rPr lang="ru-RU" sz="3600" u="sng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3600" u="sng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en-US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komissiya@govirk.ru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sz="3600" b="1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sz="3600" b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Телефоны:</a:t>
            </a:r>
            <a:r>
              <a:rPr lang="ru-RU" sz="3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(3952) 25-11-61, 25-17-20,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ru-RU" sz="3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                            29-54-93</a:t>
            </a:r>
            <a:endParaRPr lang="ru-RU" sz="3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 indent="0">
              <a:buFont typeface="Wingdings 2" panose="05020102010507070707" pitchFamily="18" charset="2"/>
              <a:buNone/>
              <a:defRPr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051364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653" y="176024"/>
            <a:ext cx="6883768" cy="645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864" y="2261581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БЛАГОДАРЮ ЗА ВНИМАНИЕ!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5192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ПРОФИЛАКТИКА БЕЗНАДЗОРНОСТИ И ПРАВОНАРУШЕНИЙ НЕСОВЕРШЕННОЛЕТНИХ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– это...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91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2438"/>
            <a:ext cx="114173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ПРОФИЛАКТИКА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3900" dirty="0" smtClean="0">
                <a:solidFill>
                  <a:srgbClr val="002060"/>
                </a:solidFill>
              </a:rPr>
              <a:t>безнадзорности и правонарушений несовершеннолетних </a:t>
            </a:r>
            <a:endParaRPr lang="ru-RU" sz="39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943105"/>
            <a:ext cx="1097280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- это </a:t>
            </a:r>
            <a:r>
              <a:rPr lang="ru-RU" b="1" dirty="0" smtClean="0">
                <a:solidFill>
                  <a:srgbClr val="C00000"/>
                </a:solidFill>
              </a:rPr>
              <a:t>система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социальных, правовых, педагогических и иных </a:t>
            </a:r>
            <a:r>
              <a:rPr lang="ru-RU" b="1" dirty="0">
                <a:solidFill>
                  <a:srgbClr val="C00000"/>
                </a:solidFill>
              </a:rPr>
              <a:t>мер, направленных на выявление и устранение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причин </a:t>
            </a:r>
            <a:r>
              <a:rPr lang="ru-RU" dirty="0">
                <a:solidFill>
                  <a:srgbClr val="002060"/>
                </a:solidFill>
              </a:rPr>
              <a:t>и условий, способствующих безнадзорности, беспризорности, правонарушениям и антиобщественным действиям несовершеннолетних, осуществляемых в совокупности </a:t>
            </a:r>
            <a:r>
              <a:rPr lang="ru-RU" dirty="0" smtClean="0">
                <a:solidFill>
                  <a:srgbClr val="002060"/>
                </a:solidFill>
              </a:rPr>
              <a:t>с </a:t>
            </a:r>
            <a:r>
              <a:rPr lang="ru-RU" dirty="0">
                <a:solidFill>
                  <a:srgbClr val="002060"/>
                </a:solidFill>
              </a:rPr>
              <a:t>индивидуальной профилактической работой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с </a:t>
            </a:r>
            <a:r>
              <a:rPr lang="ru-RU" dirty="0">
                <a:solidFill>
                  <a:srgbClr val="002060"/>
                </a:solidFill>
              </a:rPr>
              <a:t>несовершеннолетними и семьями,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находящимися </a:t>
            </a:r>
            <a:r>
              <a:rPr lang="ru-RU" dirty="0">
                <a:solidFill>
                  <a:srgbClr val="002060"/>
                </a:solidFill>
              </a:rPr>
              <a:t>в социально опасном </a:t>
            </a:r>
            <a:r>
              <a:rPr lang="ru-RU" dirty="0" smtClean="0">
                <a:solidFill>
                  <a:srgbClr val="002060"/>
                </a:solidFill>
              </a:rPr>
              <a:t>положении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50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/>
          </p:cNvSpPr>
          <p:nvPr/>
        </p:nvSpPr>
        <p:spPr bwMode="auto">
          <a:xfrm>
            <a:off x="1488018" y="304801"/>
            <a:ext cx="1027218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 sz="28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itchFamily="18" charset="0"/>
              <a:buChar char="▫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400">
                <a:solidFill>
                  <a:schemeClr val="accent1"/>
                </a:solidFill>
                <a:latin typeface="Georgia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200">
                <a:solidFill>
                  <a:schemeClr val="accent1"/>
                </a:solidFill>
                <a:latin typeface="Georgia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>
              <a:latin typeface="Corbel" pitchFamily="34" charset="0"/>
            </a:endParaRPr>
          </a:p>
        </p:txBody>
      </p:sp>
      <p:sp>
        <p:nvSpPr>
          <p:cNvPr id="11267" name="Подзаголовок 2"/>
          <p:cNvSpPr>
            <a:spLocks/>
          </p:cNvSpPr>
          <p:nvPr/>
        </p:nvSpPr>
        <p:spPr bwMode="auto">
          <a:xfrm>
            <a:off x="711200" y="990600"/>
            <a:ext cx="10769600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 sz="28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itchFamily="18" charset="0"/>
              <a:buChar char="▫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400">
                <a:solidFill>
                  <a:schemeClr val="accent1"/>
                </a:solidFill>
                <a:latin typeface="Georgia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200">
                <a:solidFill>
                  <a:schemeClr val="accent1"/>
                </a:solidFill>
                <a:latin typeface="Georgia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Arial" charset="0"/>
              <a:buAutoNum type="arabicPeriod"/>
            </a:pPr>
            <a:endParaRPr lang="ru-RU" altLang="ru-RU" sz="20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Подзаголовок 2"/>
          <p:cNvSpPr txBox="1">
            <a:spLocks/>
          </p:cNvSpPr>
          <p:nvPr/>
        </p:nvSpPr>
        <p:spPr bwMode="auto">
          <a:xfrm>
            <a:off x="624418" y="3068638"/>
            <a:ext cx="10966449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 sz="28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itchFamily="18" charset="0"/>
              <a:buChar char="▫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400">
                <a:solidFill>
                  <a:schemeClr val="accent1"/>
                </a:solidFill>
                <a:latin typeface="Georgia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200">
                <a:solidFill>
                  <a:schemeClr val="accent1"/>
                </a:solidFill>
                <a:latin typeface="Georgia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Tx/>
              <a:buFont typeface="Arial" charset="0"/>
              <a:buAutoNum type="arabicPeriod" startAt="4"/>
            </a:pPr>
            <a:endParaRPr lang="ru-RU" altLang="ru-RU" sz="20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69900" y="534988"/>
            <a:ext cx="11290301" cy="59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 sz="28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itchFamily="18" charset="0"/>
              <a:buChar char="▫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400">
                <a:solidFill>
                  <a:schemeClr val="accent1"/>
                </a:solidFill>
                <a:latin typeface="Georgia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200">
                <a:solidFill>
                  <a:schemeClr val="accent1"/>
                </a:solidFill>
                <a:latin typeface="Georgia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>
                <a:solidFill>
                  <a:srgbClr val="A04DA3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 smtClean="0">
                <a:solidFill>
                  <a:srgbClr val="7030A0"/>
                </a:solidFill>
                <a:latin typeface="+mn-lt"/>
              </a:rPr>
              <a:t>Федеральный </a:t>
            </a:r>
            <a:r>
              <a:rPr lang="ru-RU" altLang="ru-RU" sz="2000" b="1" dirty="0">
                <a:solidFill>
                  <a:srgbClr val="7030A0"/>
                </a:solidFill>
                <a:latin typeface="+mn-lt"/>
              </a:rPr>
              <a:t>закон от 24 июня 1999 г. N 120-ФЗ</a:t>
            </a:r>
            <a:r>
              <a:rPr lang="en-US" altLang="ru-RU" sz="2000" b="1" dirty="0">
                <a:solidFill>
                  <a:srgbClr val="7030A0"/>
                </a:solidFill>
                <a:latin typeface="+mn-lt"/>
              </a:rPr>
              <a:t/>
            </a:r>
            <a:br>
              <a:rPr lang="en-US" alt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altLang="ru-RU" sz="2000" b="1" dirty="0">
                <a:solidFill>
                  <a:srgbClr val="7030A0"/>
                </a:solidFill>
                <a:latin typeface="+mn-lt"/>
              </a:rPr>
              <a:t> «Об основах системы профилактики безнадзорности и правонарушений несовершеннолетних»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>
              <a:solidFill>
                <a:srgbClr val="8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800000"/>
                </a:solidFill>
                <a:latin typeface="Times New Roman" pitchFamily="18" charset="0"/>
              </a:rPr>
              <a:t>Система профилактики безнадзорности и правонарушений несовершеннолетних: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rgbClr val="80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latin typeface="Times New Roman" pitchFamily="18" charset="0"/>
              </a:rPr>
              <a:t>- </a:t>
            </a:r>
            <a:r>
              <a:rPr lang="ru-RU" altLang="ru-RU" sz="2000" u="sng" dirty="0">
                <a:solidFill>
                  <a:srgbClr val="002060"/>
                </a:solidFill>
                <a:latin typeface="Times New Roman" pitchFamily="18" charset="0"/>
              </a:rPr>
              <a:t>комиссия по делам несовершеннолетних и защите их прав</a:t>
            </a: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; 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органы управления социальной защитой населения; 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 органы управления в сфере образования; 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 органы опеки и попечительства; 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 органы по делам молодежи; 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 органы управления здравоохранением; 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 органы службы занятости; 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органы внутренних дел;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органы </a:t>
            </a: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контролю за оборотом наркотических средств и психотропных веществ;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учреждения </a:t>
            </a: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уголовно-исполнительной системы (следственные изоляторы, воспитательные колонии и уголовно-исполнительные инспекции);</a:t>
            </a:r>
          </a:p>
          <a:p>
            <a:pPr algn="just" eaLnBrk="1" hangingPunct="1">
              <a:spcBef>
                <a:spcPct val="0"/>
              </a:spcBef>
              <a:buClrTx/>
              <a:buFont typeface="Wingdings 2" pitchFamily="18" charset="2"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другие органы и учреждения, общественные объединения, осуществляющие меры по профилактике безнадзорности и правонарушений несовершеннолетних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400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22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467107776"/>
              </p:ext>
            </p:extLst>
          </p:nvPr>
        </p:nvGraphicFramePr>
        <p:xfrm>
          <a:off x="0" y="269280"/>
          <a:ext cx="11771379" cy="609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47593" y="142280"/>
            <a:ext cx="7392823" cy="55399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СИСТЕМНЫЙ ПОДХОД</a:t>
            </a:r>
          </a:p>
        </p:txBody>
      </p:sp>
    </p:spTree>
    <p:extLst>
      <p:ext uri="{BB962C8B-B14F-4D97-AF65-F5344CB8AC3E}">
        <p14:creationId xmlns:p14="http://schemas.microsoft.com/office/powerpoint/2010/main" val="167046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04971" y="500042"/>
            <a:ext cx="8382059" cy="5857916"/>
          </a:xfrm>
          <a:prstGeom prst="ellipse">
            <a:avLst/>
          </a:prstGeom>
          <a:solidFill>
            <a:schemeClr val="bg1"/>
          </a:solidFill>
          <a:ln w="63500" cmpd="tri">
            <a:solidFill>
              <a:schemeClr val="bg2">
                <a:lumMod val="50000"/>
                <a:alpha val="93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/>
          </a:p>
        </p:txBody>
      </p:sp>
      <p:pic>
        <p:nvPicPr>
          <p:cNvPr id="24581" name="Picture 2" descr="http://irk.sledcom.ru/media/sledcom2/img/regional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76" y="500042"/>
            <a:ext cx="1398909" cy="163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https://static.mvd.ru/upload/site41/PbXj3PFr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83" y="1999679"/>
            <a:ext cx="1190302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 descr="http://www.38.fsin.su/bitrix/media/img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989" y="5499601"/>
            <a:ext cx="1660251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0" descr="http://podachaiska.ru/wp-content/uploads/2016/04/sluzhby_sudebnyh_pristavov_1_260920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73" y="5101446"/>
            <a:ext cx="976312" cy="108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2" descr="https://static.mvd.ru/upload/site101/GLb4PPHBv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816" y="3773556"/>
            <a:ext cx="1020169" cy="13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4" descr="http://irkobl.ru/upload/iblock/d17/log_min-_1_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0" y="44625"/>
            <a:ext cx="1153684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6" descr="https://223-223.ru/media/logos/113301/resized/150x150_11330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950" y="1442577"/>
            <a:ext cx="1111647" cy="102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8" descr="http://nldi.ru/assets/images/opeca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184674"/>
            <a:ext cx="1158929" cy="109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9" name="Picture 20" descr="http://www.irk7mile.ru/userfiles/images/5267305ef45f77ac9262fa2c6e78816e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000" y="159052"/>
            <a:ext cx="1098231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1" name="Picture 24" descr="http://www.tadviser.ru/images/f/f6/%D0%9B%D0%BE%D0%B3%D0%BE_irkzan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591" y="4873345"/>
            <a:ext cx="3114363" cy="62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5" name="Picture 6" descr="http://uventa38.ru/images/u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039" y="5540562"/>
            <a:ext cx="2083329" cy="524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6" name="Picture 10" descr="123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567" y="3644536"/>
            <a:ext cx="1217246" cy="113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m.hlybova\Desktop\146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744" y="1650791"/>
            <a:ext cx="2781877" cy="377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8" name="Picture 22" descr="http://ombudsman.r38.ru/t/ombudsman/img/logo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793" y="601964"/>
            <a:ext cx="1233686" cy="77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irkobl.ru/irk/symbol/irkobl.g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146" y="61518"/>
            <a:ext cx="613787" cy="76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" descr="C:\Users\m.hlybova\AppData\Local\Microsoft\Windows\Temporary Internet Files\Content.Word\Основная, рабочая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502" y="2472367"/>
            <a:ext cx="1133565" cy="117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706" y="6169985"/>
            <a:ext cx="3697737" cy="67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22089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9729</TotalTime>
  <Words>1815</Words>
  <Application>Microsoft Office PowerPoint</Application>
  <PresentationFormat>Широкоэкранный</PresentationFormat>
  <Paragraphs>363</Paragraphs>
  <Slides>43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4" baseType="lpstr">
      <vt:lpstr>Arial</vt:lpstr>
      <vt:lpstr>Calibri</vt:lpstr>
      <vt:lpstr>Century Schoolbook</vt:lpstr>
      <vt:lpstr>Corbel</vt:lpstr>
      <vt:lpstr>Georgia</vt:lpstr>
      <vt:lpstr>Times New Roman</vt:lpstr>
      <vt:lpstr>Trebuchet MS</vt:lpstr>
      <vt:lpstr>Wingdings</vt:lpstr>
      <vt:lpstr>Wingdings 2</vt:lpstr>
      <vt:lpstr>Тема Office</vt:lpstr>
      <vt:lpstr>Диаграмма</vt:lpstr>
      <vt:lpstr>Презентация PowerPoint</vt:lpstr>
      <vt:lpstr>«ТРУДНЫЙ»</vt:lpstr>
      <vt:lpstr>ПРОФИЛАКТИКА – это...</vt:lpstr>
      <vt:lpstr>ПРОФИЛАКТИКА –  это предварительные меры  для недопущения чего-либо...</vt:lpstr>
      <vt:lpstr>ПРОФИЛАКТИКА БЕЗНАДЗОРНОСТИ И ПРАВОНАРУШЕНИЙ НЕСОВЕРШЕННОЛЕТНИХ  – это...</vt:lpstr>
      <vt:lpstr>ПРОФИЛАКТИКА безнадзорности и правонарушений несовершеннолетних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межведомственного взаимодействия субъектов  системы профилактики безнадзорности и правонарушений несовершеннолетних по организации индивидуальной профилактической работы в отношении семей  и (или) несовершеннолетних, находящихся в социально опасном положении  (утвержден постановлением  КДН и ЗП Иркутской области от 30.12.2015 г. № 10)</vt:lpstr>
      <vt:lpstr>Презентация PowerPoint</vt:lpstr>
      <vt:lpstr>  ПРИНЯТИЕ РЕШЕНИЯ</vt:lpstr>
      <vt:lpstr>Презентация PowerPoint</vt:lpstr>
      <vt:lpstr>  ПРИНЯТИЕ РЕШЕНИЯ</vt:lpstr>
      <vt:lpstr>Презентация PowerPoint</vt:lpstr>
      <vt:lpstr>42 муниципальных образования 579 496 несовершеннолетних</vt:lpstr>
      <vt:lpstr>Презентация PowerPoint</vt:lpstr>
      <vt:lpstr>ВЕЙП</vt:lpstr>
      <vt:lpstr>Статьи 6.10, 6.23 КоАП РФ:  Вовлечение несовершеннолетних…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Раздел: «Документы  КДН и ЗП Иркутской области»  Подраздел: «Постановления  КДН и ЗП Иркутской области»</vt:lpstr>
      <vt:lpstr>1. Участие специалиста РСНП в проведении ИПР (индивидуальные консультации, тренинги).  При необходимости – дальнейшее сопровождение после окончания ИПР. 2. Работа с родителями (законными представителями). 3. Вовлечение в ряды волонтеров антинаркотического движения. 4. Индивидуальное консультирование подростков «ГРУППЫ РИСКА». 5. Иные формы работы.</vt:lpstr>
      <vt:lpstr>Курение и</vt:lpstr>
      <vt:lpstr>Презентация PowerPoint</vt:lpstr>
      <vt:lpstr>1. Инициировать вхождение в составы КДН и ЗП МО. 2. Увеличить количество проводимых мероприятий, направленных на формирование ЗОЖ. 3. Проводить мероприятия с акцентом на правовое просвещение об ответственности и последствиях. 4. Формировать индивидуальные карты профилактического сопровождения  исходя из ситуации с целью помочь, а не «под копирку». 5. Планировать ИПР с учетом индивидуальных особенностей конкретного несовершеннолетнего. 6. Своевременное планировать совместные мероприятия. 7. Проводить мероприятия в различных образовательных организациях (начиная с дошкольных).  Для ЦПН:  - организовать обучение работе с детьми «группы риска» с учетом психологических особенностей; - разработать методические рекомендации об инновационных методах работы. </vt:lpstr>
      <vt:lpstr>ПРАВА, ОБЯЗАННОСТИ, ОТВЕТСТВЕННОСТЬ… </vt:lpstr>
      <vt:lpstr>ВЕСТНИКИ КДН и ЗП Иркутской области</vt:lpstr>
      <vt:lpstr>Интернет-зависимость детей Блокирование сайтов с «запрещенной информацией»</vt:lpstr>
      <vt:lpstr>ВЕСТНИКИ КДН и ЗП Иркутской области</vt:lpstr>
      <vt:lpstr>ВЕСТНИКИ КДН и ЗП Иркутской области</vt:lpstr>
      <vt:lpstr> Индивидуально-профилактическая работа специалистами  региональной системы профилактики незаконного потребления наркотических средств и психотропных веществ в МО (консультации, тренинги, коррекционные занятия) </vt:lpstr>
      <vt:lpstr>Презентация PowerPoint</vt:lpstr>
      <vt:lpstr>БЛАГОДАРЮ ЗА ВНИМАНИЕ!</vt:lpstr>
    </vt:vector>
  </TitlesOfParts>
  <Company>iro38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доклад о результатах деятельности  системы образования Иркутской области в 2016 году</dc:title>
  <dc:creator>Абрамова Татьяна Александровна</dc:creator>
  <cp:lastModifiedBy>ОЛЕСЯ</cp:lastModifiedBy>
  <cp:revision>601</cp:revision>
  <cp:lastPrinted>2019-10-16T06:14:32Z</cp:lastPrinted>
  <dcterms:created xsi:type="dcterms:W3CDTF">2017-03-23T02:46:04Z</dcterms:created>
  <dcterms:modified xsi:type="dcterms:W3CDTF">2021-04-22T06:21:28Z</dcterms:modified>
</cp:coreProperties>
</file>